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  <a:srgbClr val="EFA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29" autoAdjust="0"/>
  </p:normalViewPr>
  <p:slideViewPr>
    <p:cSldViewPr snapToGrid="0">
      <p:cViewPr varScale="1">
        <p:scale>
          <a:sx n="80" d="100"/>
          <a:sy n="80" d="100"/>
        </p:scale>
        <p:origin x="167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D4143-A2F3-4327-B6CD-CFE0F5E3B3C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A94A4-58D1-40AA-8FFA-A0BC33744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2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4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28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5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9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59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8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8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8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8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8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5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8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5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9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94A4-58D1-40AA-8FFA-A0BC337445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3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1BD8-4F93-494F-8DA6-1589B060A2C2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56349"/>
            <a:ext cx="1162664" cy="365125"/>
          </a:xfrm>
        </p:spPr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876FFFF-3D66-4ABB-934B-5E84891A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37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D196-E4C2-48C1-8CA8-D1653BE134DA}" type="slidenum">
              <a:rPr lang="en-US" smtClean="0"/>
              <a:pPr/>
              <a:t>‹#›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151404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2E76-7E76-4DE9-8A54-F3B45487C23C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826F-DB9B-477E-AA20-A3CEF8B2D08A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DCFF-50C5-4643-B508-5741D9891DFE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19D196-E4C2-48C1-8CA8-D1653BE134DA}" type="slidenum">
              <a:rPr lang="en-US" smtClean="0"/>
              <a:pPr/>
              <a:t>‹#›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223700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AE33-01CB-450D-B3BA-C3292C1D0D2E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AA0A-087A-4722-8001-38BD0682A25C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9442-7A80-4431-BED9-107FD528C757}" type="datetime1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4C8A-2595-4B54-8A50-9A843E607234}" type="datetime1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3287-F4A6-4982-AB94-957F7CAB35B2}" type="datetime1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2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E328-790B-4892-B663-BD1A8EEB12AB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1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D4F2-DC2F-4EC2-9E59-31933FB15954}" type="datetime1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7D3B-1579-4B33-BDA8-EB6B66DEE5B2}" type="datetime1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&lt;#&gt; of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D196-E4C2-48C1-8CA8-D1653BE134DA}" type="slidenum">
              <a:rPr lang="en-US" smtClean="0"/>
              <a:pPr/>
              <a:t>‹#›</a:t>
            </a:fld>
            <a:r>
              <a:rPr lang="en-US" dirty="0"/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48454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4.jpeg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0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4.png"/><Relationship Id="rId18" Type="http://schemas.openxmlformats.org/officeDocument/2006/relationships/image" Target="../media/image351.png"/><Relationship Id="rId3" Type="http://schemas.openxmlformats.org/officeDocument/2006/relationships/image" Target="../media/image300.png"/><Relationship Id="rId7" Type="http://schemas.openxmlformats.org/officeDocument/2006/relationships/image" Target="../media/image24.png"/><Relationship Id="rId12" Type="http://schemas.openxmlformats.org/officeDocument/2006/relationships/image" Target="../media/image13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.svg"/><Relationship Id="rId20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2.png"/><Relationship Id="rId5" Type="http://schemas.openxmlformats.org/officeDocument/2006/relationships/image" Target="../media/image320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360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rresaltaycuidate.blogspot.com/2013/01/obra-de-teatro-o-dramatizacion-como.html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10.jpeg"/><Relationship Id="rId15" Type="http://schemas.openxmlformats.org/officeDocument/2006/relationships/image" Target="../media/image20.sv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2A2-5FB0-44CA-A7D3-ACBBF2DF9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4" y="1339273"/>
            <a:ext cx="9144000" cy="7296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/>
              <a:t>How to Prepare a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D4CB7-A5C6-4B72-BD43-947459199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Shaull Almagor</a:t>
            </a:r>
          </a:p>
          <a:p>
            <a:endParaRPr lang="en-US" dirty="0"/>
          </a:p>
          <a:p>
            <a:r>
              <a:rPr lang="en-US" dirty="0"/>
              <a:t>February 14, 2022</a:t>
            </a:r>
          </a:p>
          <a:p>
            <a:r>
              <a:rPr lang="en-US" dirty="0"/>
              <a:t>LMW@CSL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0AA7041-777B-4FF6-B817-A2671BDADCB0}"/>
              </a:ext>
            </a:extLst>
          </p:cNvPr>
          <p:cNvSpPr/>
          <p:nvPr/>
        </p:nvSpPr>
        <p:spPr>
          <a:xfrm>
            <a:off x="3186546" y="1339273"/>
            <a:ext cx="831272" cy="831272"/>
          </a:xfrm>
          <a:prstGeom prst="mathMultiply">
            <a:avLst>
              <a:gd name="adj1" fmla="val 110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D1AF19-EA16-443B-A8DB-C9CA42A9E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Two Hearts with solid fill">
            <a:extLst>
              <a:ext uri="{FF2B5EF4-FFF2-40B4-BE49-F238E27FC236}">
                <a16:creationId xmlns:a16="http://schemas.microsoft.com/office/drawing/2014/main" id="{E60AD0F0-9158-44ED-BC5C-4B55E0D86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1543" y="3845935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Setting the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6EFE-818D-4CB2-86C6-C1147458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45" y="953728"/>
            <a:ext cx="10287149" cy="5733948"/>
          </a:xfrm>
        </p:spPr>
        <p:txBody>
          <a:bodyPr>
            <a:normAutofit/>
          </a:bodyPr>
          <a:lstStyle/>
          <a:p>
            <a:r>
              <a:rPr lang="en-US" dirty="0"/>
              <a:t>Humor</a:t>
            </a:r>
          </a:p>
          <a:p>
            <a:pPr lvl="1"/>
            <a:r>
              <a:rPr lang="en-US" dirty="0"/>
              <a:t>“Enjoyment” links you to the audience.</a:t>
            </a:r>
          </a:p>
          <a:p>
            <a:pPr lvl="1"/>
            <a:r>
              <a:rPr lang="en-US" dirty="0"/>
              <a:t>Routine break.</a:t>
            </a:r>
          </a:p>
          <a:p>
            <a:pPr lvl="1"/>
            <a:r>
              <a:rPr lang="en-US" dirty="0"/>
              <a:t>Preps the brain for learning.</a:t>
            </a:r>
          </a:p>
          <a:p>
            <a:pPr lvl="1"/>
            <a:endParaRPr lang="en-US" dirty="0"/>
          </a:p>
          <a:p>
            <a:r>
              <a:rPr lang="en-US" dirty="0"/>
              <a:t>Anthropomorphism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From                                                      to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5C161-5127-4260-8CEE-75DB5139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10</a:t>
            </a:fld>
            <a:r>
              <a:rPr lang="en-US"/>
              <a:t> of 19</a:t>
            </a:r>
            <a:endParaRPr lang="en-US" dirty="0"/>
          </a:p>
        </p:txBody>
      </p:sp>
      <p:pic>
        <p:nvPicPr>
          <p:cNvPr id="1026" name="Picture 2" descr="René Descartes - Wikipedia">
            <a:extLst>
              <a:ext uri="{FF2B5EF4-FFF2-40B4-BE49-F238E27FC236}">
                <a16:creationId xmlns:a16="http://schemas.microsoft.com/office/drawing/2014/main" id="{6C4519DD-EF0A-4F65-9358-5AD4DE463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6569" r="26233" b="22628"/>
          <a:stretch/>
        </p:blipFill>
        <p:spPr bwMode="auto">
          <a:xfrm>
            <a:off x="1670304" y="3661138"/>
            <a:ext cx="1438656" cy="17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DA48AC8-AC31-4B81-9774-D19ED43746A1}"/>
              </a:ext>
            </a:extLst>
          </p:cNvPr>
          <p:cNvSpPr/>
          <p:nvPr/>
        </p:nvSpPr>
        <p:spPr>
          <a:xfrm>
            <a:off x="3185650" y="3539611"/>
            <a:ext cx="1995950" cy="612648"/>
          </a:xfrm>
          <a:prstGeom prst="wedgeRectCallout">
            <a:avLst>
              <a:gd name="adj1" fmla="val -73198"/>
              <a:gd name="adj2" fmla="val 88178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Think therefore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 determinize OCNs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BAAA7EA-BA7F-4090-8E38-DC12FCEA6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51" y="4347442"/>
            <a:ext cx="1313825" cy="111280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EEDFDE12-D8DF-4971-BE1A-0149550E1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25" y="4347442"/>
            <a:ext cx="1376242" cy="11357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2D7549-AECB-405D-9C5B-DDDDA9AFC9EC}"/>
              </a:ext>
            </a:extLst>
          </p:cNvPr>
          <p:cNvSpPr txBox="1"/>
          <p:nvPr/>
        </p:nvSpPr>
        <p:spPr>
          <a:xfrm>
            <a:off x="8668686" y="477186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Q.E.D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C09A46F9-B2FC-49EB-BCF2-F9E8E8E3D3BA}"/>
              </a:ext>
            </a:extLst>
          </p:cNvPr>
          <p:cNvSpPr/>
          <p:nvPr/>
        </p:nvSpPr>
        <p:spPr>
          <a:xfrm>
            <a:off x="7988026" y="4813670"/>
            <a:ext cx="684892" cy="242582"/>
          </a:xfrm>
          <a:prstGeom prst="left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Go Crazy!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CC203-D42F-4256-A43F-3E1F5C167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4" y="864933"/>
            <a:ext cx="4993461" cy="2814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5A7AF-F892-48B2-8860-E931DBF8A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44" y="3872483"/>
            <a:ext cx="4995269" cy="2814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354A5-2020-4239-BF6A-9C78749E4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462" y="3868560"/>
            <a:ext cx="5078130" cy="2814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B43BA1-9800-4D9F-9B93-3187F636C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462" y="875656"/>
            <a:ext cx="5049019" cy="2829718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DA17DE1-9437-41EA-92A9-D43372C0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11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Definitions of </a:t>
            </a:r>
            <a:r>
              <a:rPr lang="en-US" dirty="0" err="1"/>
              <a:t>Determinizability</a:t>
            </a:r>
            <a:r>
              <a:rPr lang="en-US" dirty="0"/>
              <a:t> (OCN)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436EFE-818D-4CB2-86C6-C1147458C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711" y="865043"/>
                <a:ext cx="5557832" cy="57666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a nondeterministic OCN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 Notions of </a:t>
                </a:r>
                <a:r>
                  <a:rPr lang="en-US" dirty="0" err="1"/>
                  <a:t>Determinizability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-det: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-det: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-det: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U-det: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436EFE-818D-4CB2-86C6-C1147458C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11" y="865043"/>
                <a:ext cx="5557832" cy="5766665"/>
              </a:xfrm>
              <a:blipFill>
                <a:blip r:embed="rId3"/>
                <a:stretch>
                  <a:fillRect l="-2193" t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A791DBE-6A43-48D5-AA34-570706D8C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86" y="2104403"/>
            <a:ext cx="1038627" cy="87955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F56F46C-4E2C-48BD-8651-DD08E62FE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42" y="822111"/>
            <a:ext cx="1398827" cy="118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24FF2A-0E85-4DDD-A707-0409261D4CA7}"/>
              </a:ext>
            </a:extLst>
          </p:cNvPr>
          <p:cNvGrpSpPr/>
          <p:nvPr/>
        </p:nvGrpSpPr>
        <p:grpSpPr>
          <a:xfrm>
            <a:off x="9284026" y="735888"/>
            <a:ext cx="2753263" cy="1049594"/>
            <a:chOff x="7487946" y="3057924"/>
            <a:chExt cx="2753263" cy="1049594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B9D87F55-4AD8-4671-B36A-CA1A61CD460A}"/>
                </a:ext>
              </a:extLst>
            </p:cNvPr>
            <p:cNvSpPr/>
            <p:nvPr/>
          </p:nvSpPr>
          <p:spPr>
            <a:xfrm>
              <a:off x="7487946" y="3057924"/>
              <a:ext cx="2753263" cy="1049594"/>
            </a:xfrm>
            <a:prstGeom prst="wedgeEllipseCallout">
              <a:avLst>
                <a:gd name="adj1" fmla="val -70102"/>
                <a:gd name="adj2" fmla="val 3445"/>
              </a:avLst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Surf with solid fill">
              <a:extLst>
                <a:ext uri="{FF2B5EF4-FFF2-40B4-BE49-F238E27FC236}">
                  <a16:creationId xmlns:a16="http://schemas.microsoft.com/office/drawing/2014/main" id="{1687D542-3176-408D-A3A9-A5CA1CD54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40228" y="3193118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E4D2C81-A732-493A-87EE-5C1C8F65C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20" y="3177203"/>
            <a:ext cx="1038627" cy="87955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FEDEDD9-09F8-4356-8641-D1E5166BC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19" y="4250003"/>
            <a:ext cx="1038627" cy="879558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9553222-45C3-4A80-B4D5-E58DCBD23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32" y="5322803"/>
            <a:ext cx="1038627" cy="879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1438AB8C-A23D-4243-A1EA-F88619830E70}"/>
                  </a:ext>
                </a:extLst>
              </p:cNvPr>
              <p:cNvSpPr/>
              <p:nvPr/>
            </p:nvSpPr>
            <p:spPr>
              <a:xfrm>
                <a:off x="7111098" y="2232222"/>
                <a:ext cx="3578942" cy="451984"/>
              </a:xfrm>
              <a:prstGeom prst="wedgeRoundRectCallout">
                <a:avLst>
                  <a:gd name="adj1" fmla="val -69185"/>
                  <a:gd name="adj2" fmla="val -7925"/>
                  <a:gd name="adj3" fmla="val 16667"/>
                </a:avLst>
              </a:prstGeom>
              <a:solidFill>
                <a:srgbClr val="FF81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we start the day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coins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1438AB8C-A23D-4243-A1EA-F88619830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98" y="2232222"/>
                <a:ext cx="3578942" cy="451984"/>
              </a:xfrm>
              <a:prstGeom prst="wedgeRoundRectCallout">
                <a:avLst>
                  <a:gd name="adj1" fmla="val -69185"/>
                  <a:gd name="adj2" fmla="val -7925"/>
                  <a:gd name="adj3" fmla="val 16667"/>
                </a:avLst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6FCB568D-030C-40B6-8084-A52E8A310BBA}"/>
                  </a:ext>
                </a:extLst>
              </p:cNvPr>
              <p:cNvSpPr/>
              <p:nvPr/>
            </p:nvSpPr>
            <p:spPr>
              <a:xfrm>
                <a:off x="7111098" y="3296391"/>
                <a:ext cx="3578942" cy="451984"/>
              </a:xfrm>
              <a:prstGeom prst="wedgeRoundRectCallout">
                <a:avLst>
                  <a:gd name="adj1" fmla="val -69185"/>
                  <a:gd name="adj2" fmla="val -7925"/>
                  <a:gd name="adj3" fmla="val 16667"/>
                </a:avLst>
              </a:prstGeom>
              <a:solidFill>
                <a:srgbClr val="FF81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we start the day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coins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6FCB568D-030C-40B6-8084-A52E8A310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98" y="3296391"/>
                <a:ext cx="3578942" cy="451984"/>
              </a:xfrm>
              <a:prstGeom prst="wedgeRoundRectCallout">
                <a:avLst>
                  <a:gd name="adj1" fmla="val -69185"/>
                  <a:gd name="adj2" fmla="val -7925"/>
                  <a:gd name="adj3" fmla="val 16667"/>
                </a:avLst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94DCB18C-CDFD-4763-8C17-E5F65218B756}"/>
                  </a:ext>
                </a:extLst>
              </p:cNvPr>
              <p:cNvSpPr/>
              <p:nvPr/>
            </p:nvSpPr>
            <p:spPr>
              <a:xfrm>
                <a:off x="7229084" y="4390057"/>
                <a:ext cx="4097676" cy="451984"/>
              </a:xfrm>
              <a:prstGeom prst="wedgeRoundRectCallout">
                <a:avLst>
                  <a:gd name="adj1" fmla="val -69185"/>
                  <a:gd name="adj2" fmla="val -7925"/>
                  <a:gd name="adj3" fmla="val 16667"/>
                </a:avLst>
              </a:prstGeom>
              <a:solidFill>
                <a:srgbClr val="FF81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Yes, I’ll figure out how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94DCB18C-CDFD-4763-8C17-E5F65218B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084" y="4390057"/>
                <a:ext cx="4097676" cy="451984"/>
              </a:xfrm>
              <a:prstGeom prst="wedgeRoundRectCallout">
                <a:avLst>
                  <a:gd name="adj1" fmla="val -69185"/>
                  <a:gd name="adj2" fmla="val -7925"/>
                  <a:gd name="adj3" fmla="val 16667"/>
                </a:avLst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21A02EB-FB4A-4FB3-B98A-53E628902F6B}"/>
              </a:ext>
            </a:extLst>
          </p:cNvPr>
          <p:cNvSpPr/>
          <p:nvPr/>
        </p:nvSpPr>
        <p:spPr>
          <a:xfrm>
            <a:off x="7111098" y="5454226"/>
            <a:ext cx="931689" cy="451984"/>
          </a:xfrm>
          <a:prstGeom prst="wedgeRoundRectCallout">
            <a:avLst>
              <a:gd name="adj1" fmla="val -139891"/>
              <a:gd name="adj2" fmla="val -12276"/>
              <a:gd name="adj3" fmla="val 16667"/>
            </a:avLst>
          </a:prstGeom>
          <a:solidFill>
            <a:srgbClr val="FF8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Sure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A8C4F05-03A1-497D-BB59-B8DAC26E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12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Separating the Definitions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F65533-832A-4E47-8CF3-8ECA217831DF}"/>
              </a:ext>
            </a:extLst>
          </p:cNvPr>
          <p:cNvSpPr/>
          <p:nvPr/>
        </p:nvSpPr>
        <p:spPr>
          <a:xfrm>
            <a:off x="224805" y="720028"/>
            <a:ext cx="9930580" cy="6035270"/>
          </a:xfrm>
          <a:prstGeom prst="roundRect">
            <a:avLst>
              <a:gd name="adj" fmla="val 90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6E2629-8ED4-4E93-A2C2-925FA537DA53}"/>
                  </a:ext>
                </a:extLst>
              </p:cNvPr>
              <p:cNvSpPr txBox="1"/>
              <p:nvPr/>
            </p:nvSpPr>
            <p:spPr>
              <a:xfrm>
                <a:off x="422724" y="870142"/>
                <a:ext cx="362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-det: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6E2629-8ED4-4E93-A2C2-925FA537D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4" y="870142"/>
                <a:ext cx="3627692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5BCADB-EDD9-4C87-9B0C-FF66A1D03000}"/>
              </a:ext>
            </a:extLst>
          </p:cNvPr>
          <p:cNvSpPr/>
          <p:nvPr/>
        </p:nvSpPr>
        <p:spPr>
          <a:xfrm>
            <a:off x="293631" y="3147116"/>
            <a:ext cx="9792929" cy="3519622"/>
          </a:xfrm>
          <a:prstGeom prst="roundRect">
            <a:avLst>
              <a:gd name="adj" fmla="val 215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627022-ECE5-4F7F-803C-B52662B89F15}"/>
                  </a:ext>
                </a:extLst>
              </p:cNvPr>
              <p:cNvSpPr txBox="1"/>
              <p:nvPr/>
            </p:nvSpPr>
            <p:spPr>
              <a:xfrm>
                <a:off x="700927" y="3274608"/>
                <a:ext cx="3505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-det: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627022-ECE5-4F7F-803C-B52662B8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27" y="3274608"/>
                <a:ext cx="3505772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305E94-C853-4290-99DF-53DDE297E75F}"/>
              </a:ext>
            </a:extLst>
          </p:cNvPr>
          <p:cNvSpPr/>
          <p:nvPr/>
        </p:nvSpPr>
        <p:spPr>
          <a:xfrm>
            <a:off x="368123" y="4915725"/>
            <a:ext cx="9653785" cy="1642391"/>
          </a:xfrm>
          <a:prstGeom prst="roundRect">
            <a:avLst>
              <a:gd name="adj" fmla="val 459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8F1C48-967F-440D-9E31-20A334E49DBA}"/>
              </a:ext>
            </a:extLst>
          </p:cNvPr>
          <p:cNvSpPr/>
          <p:nvPr/>
        </p:nvSpPr>
        <p:spPr>
          <a:xfrm>
            <a:off x="6751077" y="5206600"/>
            <a:ext cx="3085655" cy="128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DC5E36-8C7C-4318-A556-F4703599D2B7}"/>
                  </a:ext>
                </a:extLst>
              </p:cNvPr>
              <p:cNvSpPr txBox="1"/>
              <p:nvPr/>
            </p:nvSpPr>
            <p:spPr>
              <a:xfrm>
                <a:off x="796904" y="4937084"/>
                <a:ext cx="3709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-det: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DC5E36-8C7C-4318-A556-F4703599D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04" y="4937084"/>
                <a:ext cx="3709107" cy="646331"/>
              </a:xfrm>
              <a:prstGeom prst="rect">
                <a:avLst/>
              </a:prstGeom>
              <a:blipFill>
                <a:blip r:embed="rId5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A16780-F412-41F7-BB02-8057D84ECD4A}"/>
                  </a:ext>
                </a:extLst>
              </p:cNvPr>
              <p:cNvSpPr txBox="1"/>
              <p:nvPr/>
            </p:nvSpPr>
            <p:spPr>
              <a:xfrm>
                <a:off x="6739597" y="5617380"/>
                <a:ext cx="40179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U-det: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A16780-F412-41F7-BB02-8057D84EC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597" y="5617380"/>
                <a:ext cx="4017961" cy="369332"/>
              </a:xfrm>
              <a:prstGeom prst="rect">
                <a:avLst/>
              </a:prstGeom>
              <a:blipFill>
                <a:blip r:embed="rId6"/>
                <a:stretch>
                  <a:fillRect l="-136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0C79766C-2663-47E6-BD69-38AFA05D38C9}"/>
              </a:ext>
            </a:extLst>
          </p:cNvPr>
          <p:cNvGrpSpPr/>
          <p:nvPr/>
        </p:nvGrpSpPr>
        <p:grpSpPr>
          <a:xfrm>
            <a:off x="1306474" y="3232709"/>
            <a:ext cx="7481661" cy="1496669"/>
            <a:chOff x="1221634" y="3190924"/>
            <a:chExt cx="7481661" cy="149666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61E8BBD-D55D-48CC-A0C8-EC6F3F688D02}"/>
                </a:ext>
              </a:extLst>
            </p:cNvPr>
            <p:cNvSpPr/>
            <p:nvPr/>
          </p:nvSpPr>
          <p:spPr>
            <a:xfrm>
              <a:off x="1558687" y="3732294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7B22DA7-B395-41D2-8966-F94823B624DC}"/>
                </a:ext>
              </a:extLst>
            </p:cNvPr>
            <p:cNvSpPr/>
            <p:nvPr/>
          </p:nvSpPr>
          <p:spPr>
            <a:xfrm>
              <a:off x="4139638" y="3722671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F63EA3-BC0A-461A-B3C9-E5971E73FF94}"/>
                </a:ext>
              </a:extLst>
            </p:cNvPr>
            <p:cNvSpPr/>
            <p:nvPr/>
          </p:nvSpPr>
          <p:spPr>
            <a:xfrm>
              <a:off x="6486245" y="3770031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F001F38-1023-4CA9-803A-5CDF81F16344}"/>
                </a:ext>
              </a:extLst>
            </p:cNvPr>
            <p:cNvCxnSpPr>
              <a:stCxn id="3" idx="6"/>
              <a:endCxn id="15" idx="2"/>
            </p:cNvCxnSpPr>
            <p:nvPr/>
          </p:nvCxnSpPr>
          <p:spPr>
            <a:xfrm flipV="1">
              <a:off x="2325305" y="4092126"/>
              <a:ext cx="1814333" cy="96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5F6BCB5A-D34F-4E15-B877-F7F01190C877}"/>
                </a:ext>
              </a:extLst>
            </p:cNvPr>
            <p:cNvCxnSpPr>
              <a:cxnSpLocks/>
              <a:stCxn id="3" idx="5"/>
              <a:endCxn id="16" idx="4"/>
            </p:cNvCxnSpPr>
            <p:nvPr/>
          </p:nvCxnSpPr>
          <p:spPr>
            <a:xfrm rot="16200000" flipH="1">
              <a:off x="4468321" y="2107707"/>
              <a:ext cx="145948" cy="4656518"/>
            </a:xfrm>
            <a:prstGeom prst="curvedConnector3">
              <a:avLst>
                <a:gd name="adj1" fmla="val 256631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5A71B93-073C-43FE-ABD5-0E28F4A0FF72}"/>
                </a:ext>
              </a:extLst>
            </p:cNvPr>
            <p:cNvCxnSpPr>
              <a:cxnSpLocks/>
            </p:cNvCxnSpPr>
            <p:nvPr/>
          </p:nvCxnSpPr>
          <p:spPr>
            <a:xfrm>
              <a:off x="1221634" y="4101748"/>
              <a:ext cx="3370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1B006C6-7A7D-483B-B786-BC12D60474A5}"/>
                </a:ext>
              </a:extLst>
            </p:cNvPr>
            <p:cNvSpPr/>
            <p:nvPr/>
          </p:nvSpPr>
          <p:spPr>
            <a:xfrm>
              <a:off x="4178915" y="3761949"/>
              <a:ext cx="693677" cy="6611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242FD-A01D-4762-BD4D-D53C48E55BBD}"/>
                </a:ext>
              </a:extLst>
            </p:cNvPr>
            <p:cNvSpPr/>
            <p:nvPr/>
          </p:nvSpPr>
          <p:spPr>
            <a:xfrm>
              <a:off x="6522715" y="3811481"/>
              <a:ext cx="693677" cy="6611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Dim (Smaller Sun) with solid fill">
              <a:extLst>
                <a:ext uri="{FF2B5EF4-FFF2-40B4-BE49-F238E27FC236}">
                  <a16:creationId xmlns:a16="http://schemas.microsoft.com/office/drawing/2014/main" id="{DA0D8CE9-3C8D-428D-97A1-DBF7385D4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64859" y="3673268"/>
              <a:ext cx="495128" cy="49512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FAAD7F-8DE3-49EA-B6B1-FCEB631BD5AF}"/>
                </a:ext>
              </a:extLst>
            </p:cNvPr>
            <p:cNvSpPr txBox="1"/>
            <p:nvPr/>
          </p:nvSpPr>
          <p:spPr>
            <a:xfrm>
              <a:off x="2515597" y="371790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pic>
          <p:nvPicPr>
            <p:cNvPr id="28" name="Graphic 27" descr="Dim (Smaller Sun) with solid fill">
              <a:extLst>
                <a:ext uri="{FF2B5EF4-FFF2-40B4-BE49-F238E27FC236}">
                  <a16:creationId xmlns:a16="http://schemas.microsoft.com/office/drawing/2014/main" id="{B1262189-FC8A-4110-B3E3-6C9730DE0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67927" y="4175551"/>
              <a:ext cx="495128" cy="49512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79418A-A8BF-43B6-A9B1-86865616D648}"/>
                </a:ext>
              </a:extLst>
            </p:cNvPr>
            <p:cNvSpPr txBox="1"/>
            <p:nvPr/>
          </p:nvSpPr>
          <p:spPr>
            <a:xfrm>
              <a:off x="2477478" y="42382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pic>
          <p:nvPicPr>
            <p:cNvPr id="30" name="Picture 2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5019E2D-C2B6-4C75-A0E0-3C1602104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335" y="3826236"/>
              <a:ext cx="555920" cy="470779"/>
            </a:xfrm>
            <a:prstGeom prst="rect">
              <a:avLst/>
            </a:prstGeom>
          </p:spPr>
        </p:pic>
        <p:pic>
          <p:nvPicPr>
            <p:cNvPr id="31" name="Picture 3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CCFAB4B-34B8-4924-ABDD-B425EA8A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83" y="3910533"/>
              <a:ext cx="555920" cy="470861"/>
            </a:xfrm>
            <a:prstGeom prst="rect">
              <a:avLst/>
            </a:prstGeom>
          </p:spPr>
        </p:pic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6281A6DB-56CE-4BE9-8E48-76C109A5CF28}"/>
                </a:ext>
              </a:extLst>
            </p:cNvPr>
            <p:cNvCxnSpPr>
              <a:stCxn id="15" idx="7"/>
              <a:endCxn id="15" idx="5"/>
            </p:cNvCxnSpPr>
            <p:nvPr/>
          </p:nvCxnSpPr>
          <p:spPr>
            <a:xfrm rot="16200000" flipH="1">
              <a:off x="4532743" y="4092125"/>
              <a:ext cx="522487" cy="12700"/>
            </a:xfrm>
            <a:prstGeom prst="curvedConnector5">
              <a:avLst>
                <a:gd name="adj1" fmla="val -5863"/>
                <a:gd name="adj2" fmla="val 4428638"/>
                <a:gd name="adj3" fmla="val 10586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EADB38F1-E79D-4A36-9097-004F4DD14E26}"/>
                </a:ext>
              </a:extLst>
            </p:cNvPr>
            <p:cNvCxnSpPr/>
            <p:nvPr/>
          </p:nvCxnSpPr>
          <p:spPr>
            <a:xfrm rot="16200000" flipH="1">
              <a:off x="6891742" y="4121424"/>
              <a:ext cx="522487" cy="12700"/>
            </a:xfrm>
            <a:prstGeom prst="curvedConnector5">
              <a:avLst>
                <a:gd name="adj1" fmla="val -5863"/>
                <a:gd name="adj2" fmla="val 4428646"/>
                <a:gd name="adj3" fmla="val 96842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55F83BF-753D-49A6-B780-C17BDB98F78D}"/>
                </a:ext>
              </a:extLst>
            </p:cNvPr>
            <p:cNvGrpSpPr/>
            <p:nvPr/>
          </p:nvGrpSpPr>
          <p:grpSpPr>
            <a:xfrm>
              <a:off x="5150959" y="3190924"/>
              <a:ext cx="908414" cy="532013"/>
              <a:chOff x="4412785" y="4118052"/>
              <a:chExt cx="908414" cy="532013"/>
            </a:xfrm>
          </p:grpSpPr>
          <p:pic>
            <p:nvPicPr>
              <p:cNvPr id="39" name="Graphic 38" descr="Banana with solid fill">
                <a:extLst>
                  <a:ext uri="{FF2B5EF4-FFF2-40B4-BE49-F238E27FC236}">
                    <a16:creationId xmlns:a16="http://schemas.microsoft.com/office/drawing/2014/main" id="{20B6B6B5-EAE0-49B0-9804-3CBA30CC0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789186" y="4118052"/>
                <a:ext cx="532013" cy="53201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73E696-C928-4E02-A77C-97EDC0B0E08B}"/>
                  </a:ext>
                </a:extLst>
              </p:cNvPr>
              <p:cNvSpPr txBox="1"/>
              <p:nvPr/>
            </p:nvSpPr>
            <p:spPr>
              <a:xfrm>
                <a:off x="4412785" y="4253674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+1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9EA90EF-066A-46A3-BF90-9954316F45CC}"/>
                </a:ext>
              </a:extLst>
            </p:cNvPr>
            <p:cNvGrpSpPr/>
            <p:nvPr/>
          </p:nvGrpSpPr>
          <p:grpSpPr>
            <a:xfrm>
              <a:off x="5124169" y="4145963"/>
              <a:ext cx="868817" cy="532013"/>
              <a:chOff x="4447432" y="4704347"/>
              <a:chExt cx="868817" cy="532013"/>
            </a:xfrm>
          </p:grpSpPr>
          <p:pic>
            <p:nvPicPr>
              <p:cNvPr id="42" name="Graphic 41" descr="Cherries with solid fill">
                <a:extLst>
                  <a:ext uri="{FF2B5EF4-FFF2-40B4-BE49-F238E27FC236}">
                    <a16:creationId xmlns:a16="http://schemas.microsoft.com/office/drawing/2014/main" id="{CF05A5AB-02D2-4C81-9483-AB11D09AA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784236" y="4704347"/>
                <a:ext cx="532013" cy="532013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5099FE-E2FB-4A88-B72B-C87BA92B9FAF}"/>
                  </a:ext>
                </a:extLst>
              </p:cNvPr>
              <p:cNvSpPr txBox="1"/>
              <p:nvPr/>
            </p:nvSpPr>
            <p:spPr>
              <a:xfrm>
                <a:off x="4447432" y="4785687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14532BA-55F1-4E87-A0B0-48D0D926E008}"/>
                </a:ext>
              </a:extLst>
            </p:cNvPr>
            <p:cNvGrpSpPr/>
            <p:nvPr/>
          </p:nvGrpSpPr>
          <p:grpSpPr>
            <a:xfrm>
              <a:off x="5289568" y="3671433"/>
              <a:ext cx="860117" cy="532013"/>
              <a:chOff x="4517964" y="3579882"/>
              <a:chExt cx="860117" cy="532013"/>
            </a:xfrm>
          </p:grpSpPr>
          <p:pic>
            <p:nvPicPr>
              <p:cNvPr id="45" name="Graphic 44" descr="Avocado with solid fill">
                <a:extLst>
                  <a:ext uri="{FF2B5EF4-FFF2-40B4-BE49-F238E27FC236}">
                    <a16:creationId xmlns:a16="http://schemas.microsoft.com/office/drawing/2014/main" id="{BB5300CE-BEE0-42D2-A7F6-BC6CA653E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846068" y="3579882"/>
                <a:ext cx="532013" cy="532013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BFB0A7-540F-4078-A0FF-FE18BD491B68}"/>
                  </a:ext>
                </a:extLst>
              </p:cNvPr>
              <p:cNvSpPr txBox="1"/>
              <p:nvPr/>
            </p:nvSpPr>
            <p:spPr>
              <a:xfrm>
                <a:off x="4517964" y="37180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361E7A1-EC84-4698-8E2C-5732D71AADAD}"/>
                </a:ext>
              </a:extLst>
            </p:cNvPr>
            <p:cNvGrpSpPr/>
            <p:nvPr/>
          </p:nvGrpSpPr>
          <p:grpSpPr>
            <a:xfrm>
              <a:off x="7725739" y="3262707"/>
              <a:ext cx="977556" cy="532013"/>
              <a:chOff x="6820210" y="3591438"/>
              <a:chExt cx="977556" cy="532013"/>
            </a:xfrm>
          </p:grpSpPr>
          <p:pic>
            <p:nvPicPr>
              <p:cNvPr id="48" name="Graphic 47" descr="Avocado with solid fill">
                <a:extLst>
                  <a:ext uri="{FF2B5EF4-FFF2-40B4-BE49-F238E27FC236}">
                    <a16:creationId xmlns:a16="http://schemas.microsoft.com/office/drawing/2014/main" id="{A37243A8-2B38-4A88-BD1F-66AC29DE1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65753" y="3591438"/>
                <a:ext cx="532013" cy="532013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3A2A1F8-FA1C-4D32-BDDE-F84198185C37}"/>
                  </a:ext>
                </a:extLst>
              </p:cNvPr>
              <p:cNvSpPr txBox="1"/>
              <p:nvPr/>
            </p:nvSpPr>
            <p:spPr>
              <a:xfrm>
                <a:off x="6820210" y="3670457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+1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5F219DC-AA0E-4DFC-8E3C-A148878912DD}"/>
                </a:ext>
              </a:extLst>
            </p:cNvPr>
            <p:cNvGrpSpPr/>
            <p:nvPr/>
          </p:nvGrpSpPr>
          <p:grpSpPr>
            <a:xfrm>
              <a:off x="7743523" y="4155580"/>
              <a:ext cx="868817" cy="532013"/>
              <a:chOff x="6867117" y="4715903"/>
              <a:chExt cx="868817" cy="532013"/>
            </a:xfrm>
          </p:grpSpPr>
          <p:pic>
            <p:nvPicPr>
              <p:cNvPr id="51" name="Graphic 50" descr="Cherries with solid fill">
                <a:extLst>
                  <a:ext uri="{FF2B5EF4-FFF2-40B4-BE49-F238E27FC236}">
                    <a16:creationId xmlns:a16="http://schemas.microsoft.com/office/drawing/2014/main" id="{308A210F-2DF4-45EE-BCAF-2AA5ADE17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203921" y="4715903"/>
                <a:ext cx="532013" cy="532013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0DC339-83A1-462A-B0E9-A066CDEA1329}"/>
                  </a:ext>
                </a:extLst>
              </p:cNvPr>
              <p:cNvSpPr txBox="1"/>
              <p:nvPr/>
            </p:nvSpPr>
            <p:spPr>
              <a:xfrm>
                <a:off x="6867117" y="4797243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ED5A13F-4B71-47E7-B217-6D31468ACAE4}"/>
                </a:ext>
              </a:extLst>
            </p:cNvPr>
            <p:cNvGrpSpPr/>
            <p:nvPr/>
          </p:nvGrpSpPr>
          <p:grpSpPr>
            <a:xfrm>
              <a:off x="7722295" y="3703111"/>
              <a:ext cx="838501" cy="532013"/>
              <a:chOff x="6902383" y="4129608"/>
              <a:chExt cx="838501" cy="532013"/>
            </a:xfrm>
          </p:grpSpPr>
          <p:pic>
            <p:nvPicPr>
              <p:cNvPr id="54" name="Graphic 53" descr="Banana with solid fill">
                <a:extLst>
                  <a:ext uri="{FF2B5EF4-FFF2-40B4-BE49-F238E27FC236}">
                    <a16:creationId xmlns:a16="http://schemas.microsoft.com/office/drawing/2014/main" id="{6FCF379C-F59E-4E5D-A90E-34A855B19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208871" y="4129608"/>
                <a:ext cx="532013" cy="532013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73806F-FB02-4541-ACAF-2CBFB125CB99}"/>
                  </a:ext>
                </a:extLst>
              </p:cNvPr>
              <p:cNvSpPr txBox="1"/>
              <p:nvPr/>
            </p:nvSpPr>
            <p:spPr>
              <a:xfrm>
                <a:off x="6902383" y="42492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A8FC32-261D-4A93-9CBF-B4D691ACEDEB}"/>
              </a:ext>
            </a:extLst>
          </p:cNvPr>
          <p:cNvGrpSpPr/>
          <p:nvPr/>
        </p:nvGrpSpPr>
        <p:grpSpPr>
          <a:xfrm>
            <a:off x="239170" y="1158800"/>
            <a:ext cx="9867595" cy="1868602"/>
            <a:chOff x="187131" y="866396"/>
            <a:chExt cx="9867595" cy="186860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351D552-B271-4375-87A0-71EDA214357D}"/>
                </a:ext>
              </a:extLst>
            </p:cNvPr>
            <p:cNvSpPr/>
            <p:nvPr/>
          </p:nvSpPr>
          <p:spPr>
            <a:xfrm>
              <a:off x="2910118" y="1407766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AC04006-668D-4C41-9D85-C7004CCB15FF}"/>
                </a:ext>
              </a:extLst>
            </p:cNvPr>
            <p:cNvSpPr/>
            <p:nvPr/>
          </p:nvSpPr>
          <p:spPr>
            <a:xfrm>
              <a:off x="5491069" y="1398143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B5ECBF-DC6D-4DEB-81C2-5453CA5B590C}"/>
                </a:ext>
              </a:extLst>
            </p:cNvPr>
            <p:cNvSpPr/>
            <p:nvPr/>
          </p:nvSpPr>
          <p:spPr>
            <a:xfrm>
              <a:off x="7837676" y="1445503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F4FF8DC-11E5-4A23-BA9F-0CF6C9A4089C}"/>
                </a:ext>
              </a:extLst>
            </p:cNvPr>
            <p:cNvCxnSpPr>
              <a:stCxn id="63" idx="6"/>
              <a:endCxn id="64" idx="2"/>
            </p:cNvCxnSpPr>
            <p:nvPr/>
          </p:nvCxnSpPr>
          <p:spPr>
            <a:xfrm flipV="1">
              <a:off x="3676736" y="1767598"/>
              <a:ext cx="1814333" cy="96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2E00E284-4076-49C2-B836-F7A88859384F}"/>
                </a:ext>
              </a:extLst>
            </p:cNvPr>
            <p:cNvCxnSpPr>
              <a:cxnSpLocks/>
              <a:stCxn id="63" idx="5"/>
              <a:endCxn id="65" idx="4"/>
            </p:cNvCxnSpPr>
            <p:nvPr/>
          </p:nvCxnSpPr>
          <p:spPr>
            <a:xfrm rot="16200000" flipH="1">
              <a:off x="5819752" y="-216821"/>
              <a:ext cx="145948" cy="4656518"/>
            </a:xfrm>
            <a:prstGeom prst="curvedConnector3">
              <a:avLst>
                <a:gd name="adj1" fmla="val 256631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2AAA8D1-9281-4F87-A5A5-C48B4E3223BF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3293427" y="1186684"/>
              <a:ext cx="0" cy="2210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ABB6781-4866-4FE3-A21B-833E6FEF87AB}"/>
                </a:ext>
              </a:extLst>
            </p:cNvPr>
            <p:cNvSpPr/>
            <p:nvPr/>
          </p:nvSpPr>
          <p:spPr>
            <a:xfrm>
              <a:off x="5530346" y="1437421"/>
              <a:ext cx="693677" cy="6611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6CC1003-E9E5-42CC-B025-1ED95B805C26}"/>
                </a:ext>
              </a:extLst>
            </p:cNvPr>
            <p:cNvSpPr/>
            <p:nvPr/>
          </p:nvSpPr>
          <p:spPr>
            <a:xfrm>
              <a:off x="7874146" y="1486953"/>
              <a:ext cx="693677" cy="6611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Graphic 70" descr="Dim (Smaller Sun) with solid fill">
              <a:extLst>
                <a:ext uri="{FF2B5EF4-FFF2-40B4-BE49-F238E27FC236}">
                  <a16:creationId xmlns:a16="http://schemas.microsoft.com/office/drawing/2014/main" id="{AA18C74F-385C-4518-990A-7C8E6A8C4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16290" y="1348740"/>
              <a:ext cx="495128" cy="49512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79D57B8-ED55-4F9B-96BB-054C6722D832}"/>
                </a:ext>
              </a:extLst>
            </p:cNvPr>
            <p:cNvSpPr txBox="1"/>
            <p:nvPr/>
          </p:nvSpPr>
          <p:spPr>
            <a:xfrm>
              <a:off x="3970725" y="13933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pic>
          <p:nvPicPr>
            <p:cNvPr id="73" name="Graphic 72" descr="Dim (Smaller Sun) with solid fill">
              <a:extLst>
                <a:ext uri="{FF2B5EF4-FFF2-40B4-BE49-F238E27FC236}">
                  <a16:creationId xmlns:a16="http://schemas.microsoft.com/office/drawing/2014/main" id="{31834766-B471-4F76-AAF3-6448CB02C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9358" y="1851023"/>
              <a:ext cx="495128" cy="495128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E7A536E-CAA9-47D1-9692-5BAF012ADFD1}"/>
                </a:ext>
              </a:extLst>
            </p:cNvPr>
            <p:cNvSpPr txBox="1"/>
            <p:nvPr/>
          </p:nvSpPr>
          <p:spPr>
            <a:xfrm>
              <a:off x="3932605" y="19136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pic>
          <p:nvPicPr>
            <p:cNvPr id="75" name="Picture 7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688F845-F5FC-44D5-A83E-0B3EF2CA7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766" y="1501708"/>
              <a:ext cx="555920" cy="470779"/>
            </a:xfrm>
            <a:prstGeom prst="rect">
              <a:avLst/>
            </a:prstGeom>
          </p:spPr>
        </p:pic>
        <p:pic>
          <p:nvPicPr>
            <p:cNvPr id="76" name="Picture 7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83FE7EA-4D18-4A77-BBC4-07C335038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514" y="1586005"/>
              <a:ext cx="555920" cy="470861"/>
            </a:xfrm>
            <a:prstGeom prst="rect">
              <a:avLst/>
            </a:prstGeom>
          </p:spPr>
        </p:pic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5849B6AB-5D49-4736-9904-33C601A46930}"/>
                </a:ext>
              </a:extLst>
            </p:cNvPr>
            <p:cNvCxnSpPr>
              <a:stCxn id="64" idx="7"/>
              <a:endCxn id="64" idx="5"/>
            </p:cNvCxnSpPr>
            <p:nvPr/>
          </p:nvCxnSpPr>
          <p:spPr>
            <a:xfrm rot="16200000" flipH="1">
              <a:off x="5884174" y="1767597"/>
              <a:ext cx="522487" cy="12700"/>
            </a:xfrm>
            <a:prstGeom prst="curvedConnector5">
              <a:avLst>
                <a:gd name="adj1" fmla="val -5863"/>
                <a:gd name="adj2" fmla="val 4428638"/>
                <a:gd name="adj3" fmla="val 10586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Curved 77">
              <a:extLst>
                <a:ext uri="{FF2B5EF4-FFF2-40B4-BE49-F238E27FC236}">
                  <a16:creationId xmlns:a16="http://schemas.microsoft.com/office/drawing/2014/main" id="{0BF8C277-A787-4AC7-8F23-C4F38CB776F5}"/>
                </a:ext>
              </a:extLst>
            </p:cNvPr>
            <p:cNvCxnSpPr/>
            <p:nvPr/>
          </p:nvCxnSpPr>
          <p:spPr>
            <a:xfrm rot="16200000" flipH="1">
              <a:off x="8243173" y="1796896"/>
              <a:ext cx="522487" cy="12700"/>
            </a:xfrm>
            <a:prstGeom prst="curvedConnector5">
              <a:avLst>
                <a:gd name="adj1" fmla="val -5863"/>
                <a:gd name="adj2" fmla="val 4428646"/>
                <a:gd name="adj3" fmla="val 96842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8975CDD-975B-496C-945F-A6E49F774469}"/>
                </a:ext>
              </a:extLst>
            </p:cNvPr>
            <p:cNvGrpSpPr/>
            <p:nvPr/>
          </p:nvGrpSpPr>
          <p:grpSpPr>
            <a:xfrm>
              <a:off x="6502390" y="866396"/>
              <a:ext cx="908414" cy="532013"/>
              <a:chOff x="4412785" y="4118052"/>
              <a:chExt cx="908414" cy="532013"/>
            </a:xfrm>
          </p:grpSpPr>
          <p:pic>
            <p:nvPicPr>
              <p:cNvPr id="95" name="Graphic 94" descr="Banana with solid fill">
                <a:extLst>
                  <a:ext uri="{FF2B5EF4-FFF2-40B4-BE49-F238E27FC236}">
                    <a16:creationId xmlns:a16="http://schemas.microsoft.com/office/drawing/2014/main" id="{98731ED8-E29B-4EAE-BB21-9203927C5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789186" y="4118052"/>
                <a:ext cx="532013" cy="532013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35A299-82EB-4461-8AAC-2E9564A0A5A7}"/>
                  </a:ext>
                </a:extLst>
              </p:cNvPr>
              <p:cNvSpPr txBox="1"/>
              <p:nvPr/>
            </p:nvSpPr>
            <p:spPr>
              <a:xfrm>
                <a:off x="4412785" y="4253674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+1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9A6DEC8-06AC-4D82-8818-363634FAB777}"/>
                </a:ext>
              </a:extLst>
            </p:cNvPr>
            <p:cNvGrpSpPr/>
            <p:nvPr/>
          </p:nvGrpSpPr>
          <p:grpSpPr>
            <a:xfrm>
              <a:off x="6475600" y="1821435"/>
              <a:ext cx="868817" cy="532013"/>
              <a:chOff x="4447432" y="4704347"/>
              <a:chExt cx="868817" cy="532013"/>
            </a:xfrm>
          </p:grpSpPr>
          <p:pic>
            <p:nvPicPr>
              <p:cNvPr id="93" name="Graphic 92" descr="Cherries with solid fill">
                <a:extLst>
                  <a:ext uri="{FF2B5EF4-FFF2-40B4-BE49-F238E27FC236}">
                    <a16:creationId xmlns:a16="http://schemas.microsoft.com/office/drawing/2014/main" id="{36095AF4-23C8-4E86-B73A-CF561A20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784236" y="4704347"/>
                <a:ext cx="532013" cy="532013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205322-9780-47EC-A87C-A42123EC6832}"/>
                  </a:ext>
                </a:extLst>
              </p:cNvPr>
              <p:cNvSpPr txBox="1"/>
              <p:nvPr/>
            </p:nvSpPr>
            <p:spPr>
              <a:xfrm>
                <a:off x="4447432" y="4785687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C7EAF4A-A5ED-47A2-8245-17D814268F90}"/>
                </a:ext>
              </a:extLst>
            </p:cNvPr>
            <p:cNvGrpSpPr/>
            <p:nvPr/>
          </p:nvGrpSpPr>
          <p:grpSpPr>
            <a:xfrm>
              <a:off x="6640999" y="1346905"/>
              <a:ext cx="860117" cy="532013"/>
              <a:chOff x="4517964" y="3579882"/>
              <a:chExt cx="860117" cy="532013"/>
            </a:xfrm>
          </p:grpSpPr>
          <p:pic>
            <p:nvPicPr>
              <p:cNvPr id="91" name="Graphic 90" descr="Avocado with solid fill">
                <a:extLst>
                  <a:ext uri="{FF2B5EF4-FFF2-40B4-BE49-F238E27FC236}">
                    <a16:creationId xmlns:a16="http://schemas.microsoft.com/office/drawing/2014/main" id="{8EBB66A0-6EBD-434D-AFEC-6B40B0B573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846068" y="3579882"/>
                <a:ext cx="532013" cy="532013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5E27C3-0653-4455-B5F7-2C4CC4F7AC0E}"/>
                  </a:ext>
                </a:extLst>
              </p:cNvPr>
              <p:cNvSpPr txBox="1"/>
              <p:nvPr/>
            </p:nvSpPr>
            <p:spPr>
              <a:xfrm>
                <a:off x="4517964" y="37180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DA7DBE1-25D9-4457-A07F-47D159E55A5D}"/>
                </a:ext>
              </a:extLst>
            </p:cNvPr>
            <p:cNvGrpSpPr/>
            <p:nvPr/>
          </p:nvGrpSpPr>
          <p:grpSpPr>
            <a:xfrm>
              <a:off x="9077170" y="938179"/>
              <a:ext cx="977556" cy="532013"/>
              <a:chOff x="6820210" y="3591438"/>
              <a:chExt cx="977556" cy="532013"/>
            </a:xfrm>
          </p:grpSpPr>
          <p:pic>
            <p:nvPicPr>
              <p:cNvPr id="89" name="Graphic 88" descr="Avocado with solid fill">
                <a:extLst>
                  <a:ext uri="{FF2B5EF4-FFF2-40B4-BE49-F238E27FC236}">
                    <a16:creationId xmlns:a16="http://schemas.microsoft.com/office/drawing/2014/main" id="{B5A6DCFD-5F9C-4957-8A51-D888CE4FC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65753" y="3591438"/>
                <a:ext cx="532013" cy="532013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4284626-B26F-4E11-BC77-8991D9DFC417}"/>
                  </a:ext>
                </a:extLst>
              </p:cNvPr>
              <p:cNvSpPr txBox="1"/>
              <p:nvPr/>
            </p:nvSpPr>
            <p:spPr>
              <a:xfrm>
                <a:off x="6820210" y="3670457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+1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720F327-369B-457F-8E5C-5F7E8B945F02}"/>
                </a:ext>
              </a:extLst>
            </p:cNvPr>
            <p:cNvGrpSpPr/>
            <p:nvPr/>
          </p:nvGrpSpPr>
          <p:grpSpPr>
            <a:xfrm>
              <a:off x="9094954" y="1831052"/>
              <a:ext cx="868817" cy="532013"/>
              <a:chOff x="6867117" y="4715903"/>
              <a:chExt cx="868817" cy="532013"/>
            </a:xfrm>
          </p:grpSpPr>
          <p:pic>
            <p:nvPicPr>
              <p:cNvPr id="87" name="Graphic 86" descr="Cherries with solid fill">
                <a:extLst>
                  <a:ext uri="{FF2B5EF4-FFF2-40B4-BE49-F238E27FC236}">
                    <a16:creationId xmlns:a16="http://schemas.microsoft.com/office/drawing/2014/main" id="{99E8D0F6-9AB2-425F-BF75-C85192C3F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203921" y="4715903"/>
                <a:ext cx="532013" cy="532013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6D28887-9ED6-46AA-9F26-4A9C20FC4566}"/>
                  </a:ext>
                </a:extLst>
              </p:cNvPr>
              <p:cNvSpPr txBox="1"/>
              <p:nvPr/>
            </p:nvSpPr>
            <p:spPr>
              <a:xfrm>
                <a:off x="6867117" y="4797243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-1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7552E71-2A77-415F-BB0E-5750F51248F5}"/>
                </a:ext>
              </a:extLst>
            </p:cNvPr>
            <p:cNvGrpSpPr/>
            <p:nvPr/>
          </p:nvGrpSpPr>
          <p:grpSpPr>
            <a:xfrm>
              <a:off x="9073726" y="1378583"/>
              <a:ext cx="838501" cy="532013"/>
              <a:chOff x="6902383" y="4129608"/>
              <a:chExt cx="838501" cy="532013"/>
            </a:xfrm>
          </p:grpSpPr>
          <p:pic>
            <p:nvPicPr>
              <p:cNvPr id="85" name="Graphic 84" descr="Banana with solid fill">
                <a:extLst>
                  <a:ext uri="{FF2B5EF4-FFF2-40B4-BE49-F238E27FC236}">
                    <a16:creationId xmlns:a16="http://schemas.microsoft.com/office/drawing/2014/main" id="{C0121688-6D64-418D-A957-82BC41A27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208871" y="4129608"/>
                <a:ext cx="532013" cy="532013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D9FB91A-A698-42D7-B81D-4263F4DC7330}"/>
                  </a:ext>
                </a:extLst>
              </p:cNvPr>
              <p:cNvSpPr txBox="1"/>
              <p:nvPr/>
            </p:nvSpPr>
            <p:spPr>
              <a:xfrm>
                <a:off x="6902383" y="42492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6AEF1D8-29AF-4792-9A80-32744FF81A94}"/>
                </a:ext>
              </a:extLst>
            </p:cNvPr>
            <p:cNvSpPr/>
            <p:nvPr/>
          </p:nvSpPr>
          <p:spPr>
            <a:xfrm>
              <a:off x="1403926" y="1644612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C4C23D3-34B2-446F-B30C-7572461ED381}"/>
                </a:ext>
              </a:extLst>
            </p:cNvPr>
            <p:cNvSpPr/>
            <p:nvPr/>
          </p:nvSpPr>
          <p:spPr>
            <a:xfrm>
              <a:off x="1458206" y="1700370"/>
              <a:ext cx="665198" cy="6368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2" name="Connector: Curved 101">
              <a:extLst>
                <a:ext uri="{FF2B5EF4-FFF2-40B4-BE49-F238E27FC236}">
                  <a16:creationId xmlns:a16="http://schemas.microsoft.com/office/drawing/2014/main" id="{114D62B2-AA86-47ED-B900-29B8E63873D4}"/>
                </a:ext>
              </a:extLst>
            </p:cNvPr>
            <p:cNvCxnSpPr>
              <a:cxnSpLocks/>
              <a:stCxn id="99" idx="1"/>
              <a:endCxn id="99" idx="3"/>
            </p:cNvCxnSpPr>
            <p:nvPr/>
          </p:nvCxnSpPr>
          <p:spPr>
            <a:xfrm rot="16200000" flipH="1">
              <a:off x="1254951" y="2014066"/>
              <a:ext cx="522487" cy="12700"/>
            </a:xfrm>
            <a:prstGeom prst="curvedConnector5">
              <a:avLst>
                <a:gd name="adj1" fmla="val -14885"/>
                <a:gd name="adj2" fmla="val -3625299"/>
                <a:gd name="adj3" fmla="val 109472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4EB321E-58A5-4430-8048-55DB7952CF67}"/>
                </a:ext>
              </a:extLst>
            </p:cNvPr>
            <p:cNvGrpSpPr/>
            <p:nvPr/>
          </p:nvGrpSpPr>
          <p:grpSpPr>
            <a:xfrm>
              <a:off x="294272" y="1310112"/>
              <a:ext cx="873859" cy="532013"/>
              <a:chOff x="6923907" y="3591438"/>
              <a:chExt cx="873859" cy="532013"/>
            </a:xfrm>
          </p:grpSpPr>
          <p:pic>
            <p:nvPicPr>
              <p:cNvPr id="120" name="Graphic 119" descr="Avocado with solid fill">
                <a:extLst>
                  <a:ext uri="{FF2B5EF4-FFF2-40B4-BE49-F238E27FC236}">
                    <a16:creationId xmlns:a16="http://schemas.microsoft.com/office/drawing/2014/main" id="{2339FD97-10E8-4E9F-8A42-024EA6C9B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65753" y="3591438"/>
                <a:ext cx="532013" cy="532013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E2BD70-F930-4DFC-B07D-09411C933ED7}"/>
                  </a:ext>
                </a:extLst>
              </p:cNvPr>
              <p:cNvSpPr txBox="1"/>
              <p:nvPr/>
            </p:nvSpPr>
            <p:spPr>
              <a:xfrm>
                <a:off x="6923907" y="367045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5CD37C6-EE97-430A-980C-F367598F05CC}"/>
                </a:ext>
              </a:extLst>
            </p:cNvPr>
            <p:cNvGrpSpPr/>
            <p:nvPr/>
          </p:nvGrpSpPr>
          <p:grpSpPr>
            <a:xfrm>
              <a:off x="208359" y="2202985"/>
              <a:ext cx="868817" cy="532013"/>
              <a:chOff x="6867117" y="4715903"/>
              <a:chExt cx="868817" cy="532013"/>
            </a:xfrm>
          </p:grpSpPr>
          <p:pic>
            <p:nvPicPr>
              <p:cNvPr id="123" name="Graphic 122" descr="Cherries with solid fill">
                <a:extLst>
                  <a:ext uri="{FF2B5EF4-FFF2-40B4-BE49-F238E27FC236}">
                    <a16:creationId xmlns:a16="http://schemas.microsoft.com/office/drawing/2014/main" id="{645494BA-8EB9-40AA-A7FD-8D19ABB37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203921" y="4715903"/>
                <a:ext cx="532013" cy="532013"/>
              </a:xfrm>
              <a:prstGeom prst="rect">
                <a:avLst/>
              </a:prstGeom>
            </p:spPr>
          </p:pic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AF54A5C-2AF4-4599-A331-F89E3573BDE2}"/>
                  </a:ext>
                </a:extLst>
              </p:cNvPr>
              <p:cNvSpPr txBox="1"/>
              <p:nvPr/>
            </p:nvSpPr>
            <p:spPr>
              <a:xfrm>
                <a:off x="6867117" y="479724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184F209-69CB-4A4E-A2F9-D80A8EA4519E}"/>
                </a:ext>
              </a:extLst>
            </p:cNvPr>
            <p:cNvGrpSpPr/>
            <p:nvPr/>
          </p:nvGrpSpPr>
          <p:grpSpPr>
            <a:xfrm>
              <a:off x="187131" y="1750516"/>
              <a:ext cx="838501" cy="532013"/>
              <a:chOff x="6902383" y="4129608"/>
              <a:chExt cx="838501" cy="532013"/>
            </a:xfrm>
          </p:grpSpPr>
          <p:pic>
            <p:nvPicPr>
              <p:cNvPr id="126" name="Graphic 125" descr="Banana with solid fill">
                <a:extLst>
                  <a:ext uri="{FF2B5EF4-FFF2-40B4-BE49-F238E27FC236}">
                    <a16:creationId xmlns:a16="http://schemas.microsoft.com/office/drawing/2014/main" id="{01BDC456-2CC5-43EF-9FD4-2A435653C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208871" y="4129608"/>
                <a:ext cx="532013" cy="532013"/>
              </a:xfrm>
              <a:prstGeom prst="rect">
                <a:avLst/>
              </a:prstGeom>
            </p:spPr>
          </p:pic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2BE4746-76DC-4D95-AABD-8DDA616DABA4}"/>
                  </a:ext>
                </a:extLst>
              </p:cNvPr>
              <p:cNvSpPr txBox="1"/>
              <p:nvPr/>
            </p:nvSpPr>
            <p:spPr>
              <a:xfrm>
                <a:off x="6902383" y="42492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pic>
          <p:nvPicPr>
            <p:cNvPr id="129" name="Graphic 128" descr="Dim (Smaller Sun) with solid fill">
              <a:extLst>
                <a:ext uri="{FF2B5EF4-FFF2-40B4-BE49-F238E27FC236}">
                  <a16:creationId xmlns:a16="http://schemas.microsoft.com/office/drawing/2014/main" id="{58182218-EBBD-45BD-BD99-FCA5CCB0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80261" y="1403838"/>
              <a:ext cx="495128" cy="495128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3DD8801-7B15-460A-BA92-0FBE3E5CDD4B}"/>
                </a:ext>
              </a:extLst>
            </p:cNvPr>
            <p:cNvSpPr txBox="1"/>
            <p:nvPr/>
          </p:nvSpPr>
          <p:spPr>
            <a:xfrm>
              <a:off x="2162348" y="1582931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-5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CB4D2E88-27B1-49D8-BC15-7CCEFA9F9F92}"/>
                </a:ext>
              </a:extLst>
            </p:cNvPr>
            <p:cNvCxnSpPr>
              <a:stCxn id="63" idx="2"/>
              <a:endCxn id="99" idx="6"/>
            </p:cNvCxnSpPr>
            <p:nvPr/>
          </p:nvCxnSpPr>
          <p:spPr>
            <a:xfrm flipH="1">
              <a:off x="2170544" y="1777221"/>
              <a:ext cx="739574" cy="2368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0C4186C-FD5B-40DF-AC73-AC5872C0C6D8}"/>
              </a:ext>
            </a:extLst>
          </p:cNvPr>
          <p:cNvGrpSpPr/>
          <p:nvPr/>
        </p:nvGrpSpPr>
        <p:grpSpPr>
          <a:xfrm>
            <a:off x="771404" y="5390441"/>
            <a:ext cx="5910847" cy="776876"/>
            <a:chOff x="771404" y="5390441"/>
            <a:chExt cx="5910847" cy="77687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1DB0077-4518-4637-8400-92EF1AB21C8E}"/>
                </a:ext>
              </a:extLst>
            </p:cNvPr>
            <p:cNvSpPr/>
            <p:nvPr/>
          </p:nvSpPr>
          <p:spPr>
            <a:xfrm>
              <a:off x="3441457" y="5424070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6BAA236-4089-4901-BC7E-9AF6B4FA5FDB}"/>
                </a:ext>
              </a:extLst>
            </p:cNvPr>
            <p:cNvSpPr/>
            <p:nvPr/>
          </p:nvSpPr>
          <p:spPr>
            <a:xfrm>
              <a:off x="4970508" y="5418398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413B3DE-1DEE-4199-9B8E-DD3DAF970B3D}"/>
                </a:ext>
              </a:extLst>
            </p:cNvPr>
            <p:cNvSpPr/>
            <p:nvPr/>
          </p:nvSpPr>
          <p:spPr>
            <a:xfrm>
              <a:off x="5037959" y="5477273"/>
              <a:ext cx="631700" cy="6133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DC92BA2-0D6D-4A9F-A36C-0AA7DF8DEA9F}"/>
                </a:ext>
              </a:extLst>
            </p:cNvPr>
            <p:cNvSpPr/>
            <p:nvPr/>
          </p:nvSpPr>
          <p:spPr>
            <a:xfrm>
              <a:off x="1911673" y="5428408"/>
              <a:ext cx="766618" cy="7389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5E1E72A-BF87-46CA-BF52-B41DE1D9E203}"/>
                </a:ext>
              </a:extLst>
            </p:cNvPr>
            <p:cNvSpPr/>
            <p:nvPr/>
          </p:nvSpPr>
          <p:spPr>
            <a:xfrm>
              <a:off x="1979124" y="5487283"/>
              <a:ext cx="631700" cy="6133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0A20A1BC-9A0C-429E-86DB-6BA0EB4B6208}"/>
                </a:ext>
              </a:extLst>
            </p:cNvPr>
            <p:cNvCxnSpPr>
              <a:stCxn id="136" idx="6"/>
              <a:endCxn id="137" idx="2"/>
            </p:cNvCxnSpPr>
            <p:nvPr/>
          </p:nvCxnSpPr>
          <p:spPr>
            <a:xfrm flipV="1">
              <a:off x="4208075" y="5787853"/>
              <a:ext cx="762433" cy="56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6C1E9E11-23F4-47B4-852C-828DFA4D42BE}"/>
                </a:ext>
              </a:extLst>
            </p:cNvPr>
            <p:cNvCxnSpPr>
              <a:endCxn id="139" idx="6"/>
            </p:cNvCxnSpPr>
            <p:nvPr/>
          </p:nvCxnSpPr>
          <p:spPr>
            <a:xfrm flipH="1" flipV="1">
              <a:off x="2678291" y="5797863"/>
              <a:ext cx="763166" cy="105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or: Curved 145">
              <a:extLst>
                <a:ext uri="{FF2B5EF4-FFF2-40B4-BE49-F238E27FC236}">
                  <a16:creationId xmlns:a16="http://schemas.microsoft.com/office/drawing/2014/main" id="{37676DEE-A7DE-4994-9C40-AB19602F9538}"/>
                </a:ext>
              </a:extLst>
            </p:cNvPr>
            <p:cNvCxnSpPr>
              <a:stCxn id="139" idx="1"/>
              <a:endCxn id="139" idx="3"/>
            </p:cNvCxnSpPr>
            <p:nvPr/>
          </p:nvCxnSpPr>
          <p:spPr>
            <a:xfrm rot="16200000" flipH="1">
              <a:off x="1762698" y="5797862"/>
              <a:ext cx="522487" cy="12700"/>
            </a:xfrm>
            <a:prstGeom prst="curvedConnector5">
              <a:avLst>
                <a:gd name="adj1" fmla="val -14885"/>
                <a:gd name="adj2" fmla="val -4516008"/>
                <a:gd name="adj3" fmla="val 114885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or: Curved 150">
              <a:extLst>
                <a:ext uri="{FF2B5EF4-FFF2-40B4-BE49-F238E27FC236}">
                  <a16:creationId xmlns:a16="http://schemas.microsoft.com/office/drawing/2014/main" id="{C25CA18F-A26E-47DC-B8EF-35819102E06B}"/>
                </a:ext>
              </a:extLst>
            </p:cNvPr>
            <p:cNvCxnSpPr>
              <a:stCxn id="137" idx="7"/>
              <a:endCxn id="137" idx="5"/>
            </p:cNvCxnSpPr>
            <p:nvPr/>
          </p:nvCxnSpPr>
          <p:spPr>
            <a:xfrm rot="16200000" flipH="1">
              <a:off x="5363613" y="5787852"/>
              <a:ext cx="522487" cy="12700"/>
            </a:xfrm>
            <a:prstGeom prst="curvedConnector5">
              <a:avLst>
                <a:gd name="adj1" fmla="val -18493"/>
                <a:gd name="adj2" fmla="val 4280189"/>
                <a:gd name="adj3" fmla="val 10586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4E666A0-DC6B-4D31-A476-426222D19E9F}"/>
                    </a:ext>
                  </a:extLst>
                </p:cNvPr>
                <p:cNvSpPr txBox="1"/>
                <p:nvPr/>
              </p:nvSpPr>
              <p:spPr>
                <a:xfrm>
                  <a:off x="6096000" y="5390441"/>
                  <a:ext cx="5862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84E666A0-DC6B-4D31-A476-426222D1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5390441"/>
                  <a:ext cx="586251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8758E37F-1ADF-4456-8E20-CDFFFEBD020B}"/>
                    </a:ext>
                  </a:extLst>
                </p:cNvPr>
                <p:cNvSpPr txBox="1"/>
                <p:nvPr/>
              </p:nvSpPr>
              <p:spPr>
                <a:xfrm>
                  <a:off x="771404" y="5447910"/>
                  <a:ext cx="7555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8758E37F-1ADF-4456-8E20-CDFFFEBD0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04" y="5447910"/>
                  <a:ext cx="755591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AF9C0330-FF98-4B27-87C0-8BAC0169CE07}"/>
                    </a:ext>
                  </a:extLst>
                </p:cNvPr>
                <p:cNvSpPr txBox="1"/>
                <p:nvPr/>
              </p:nvSpPr>
              <p:spPr>
                <a:xfrm>
                  <a:off x="2809176" y="5465827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0,#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AF9C0330-FF98-4B27-87C0-8BAC0169CE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176" y="5465827"/>
                  <a:ext cx="595035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025BAD4A-B860-46E6-820D-DB7FCDEF3694}"/>
                    </a:ext>
                  </a:extLst>
                </p:cNvPr>
                <p:cNvSpPr txBox="1"/>
                <p:nvPr/>
              </p:nvSpPr>
              <p:spPr>
                <a:xfrm>
                  <a:off x="4196200" y="5453966"/>
                  <a:ext cx="768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−1,#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025BAD4A-B860-46E6-820D-DB7FCDEF36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200" y="5453966"/>
                  <a:ext cx="76815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3251B29-254D-49CE-898B-8FCA91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13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Presenting Easy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6EFE-818D-4CB2-86C6-C1147458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5" y="1295400"/>
            <a:ext cx="9109363" cy="4784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Easy results help the audience grasp the model</a:t>
            </a:r>
          </a:p>
          <a:p>
            <a:endParaRPr lang="en-US" dirty="0"/>
          </a:p>
          <a:p>
            <a:r>
              <a:rPr lang="en-US" dirty="0"/>
              <a:t>Easy = I said it’s easy.</a:t>
            </a:r>
          </a:p>
          <a:p>
            <a:pPr lvl="1"/>
            <a:r>
              <a:rPr lang="en-US" dirty="0"/>
              <a:t>And I have supporting evidence.</a:t>
            </a:r>
          </a:p>
          <a:p>
            <a:endParaRPr lang="en-US" dirty="0"/>
          </a:p>
          <a:p>
            <a:r>
              <a:rPr lang="en-US" dirty="0"/>
              <a:t>The audience should “feel” it’s easy.</a:t>
            </a:r>
          </a:p>
          <a:p>
            <a:endParaRPr lang="en-US" dirty="0"/>
          </a:p>
          <a:p>
            <a:r>
              <a:rPr lang="en-US" dirty="0"/>
              <a:t>Don’t condescend! </a:t>
            </a:r>
          </a:p>
          <a:p>
            <a:endParaRPr lang="en-US" dirty="0"/>
          </a:p>
          <a:p>
            <a:r>
              <a:rPr lang="en-US" dirty="0"/>
              <a:t>Easy results build credibility (for difficult results).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9D28D-EEFF-40BC-823A-3A8E8FF9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14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Results (OCN)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9E11A705-6F2C-485C-AB85-45ADD22E0D04}"/>
              </a:ext>
            </a:extLst>
          </p:cNvPr>
          <p:cNvSpPr/>
          <p:nvPr/>
        </p:nvSpPr>
        <p:spPr>
          <a:xfrm>
            <a:off x="344129" y="1022555"/>
            <a:ext cx="8947355" cy="304800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DC48651A-69E8-4026-B048-7EDB439D0FFB}"/>
                  </a:ext>
                </a:extLst>
              </p:cNvPr>
              <p:cNvSpPr/>
              <p:nvPr/>
            </p:nvSpPr>
            <p:spPr>
              <a:xfrm>
                <a:off x="344128" y="1327355"/>
                <a:ext cx="8947355" cy="432619"/>
              </a:xfrm>
              <a:prstGeom prst="round2SameRect">
                <a:avLst>
                  <a:gd name="adj1" fmla="val 0"/>
                  <a:gd name="adj2" fmla="val 3181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Whether an OCN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-det/0-det/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-det is </a:t>
                </a:r>
                <a:r>
                  <a:rPr lang="en-US" b="1" dirty="0">
                    <a:solidFill>
                      <a:schemeClr val="tx1"/>
                    </a:solidFill>
                  </a:rPr>
                  <a:t>undecidable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DC48651A-69E8-4026-B048-7EDB439D0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28" y="1327355"/>
                <a:ext cx="8947355" cy="432619"/>
              </a:xfrm>
              <a:prstGeom prst="round2SameRect">
                <a:avLst>
                  <a:gd name="adj1" fmla="val 0"/>
                  <a:gd name="adj2" fmla="val 31818"/>
                </a:avLst>
              </a:prstGeom>
              <a:blipFill>
                <a:blip r:embed="rId3"/>
                <a:stretch>
                  <a:fillRect l="-68" t="-5634" b="-98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8281D187-CE6B-49FA-97B0-497DBF1905A2}"/>
              </a:ext>
            </a:extLst>
          </p:cNvPr>
          <p:cNvSpPr/>
          <p:nvPr/>
        </p:nvSpPr>
        <p:spPr>
          <a:xfrm>
            <a:off x="344128" y="2110728"/>
            <a:ext cx="8947355" cy="304800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Theorem: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756EC816-3B78-4F4E-9308-BD6E6418170F}"/>
              </a:ext>
            </a:extLst>
          </p:cNvPr>
          <p:cNvSpPr/>
          <p:nvPr/>
        </p:nvSpPr>
        <p:spPr>
          <a:xfrm>
            <a:off x="344127" y="2415528"/>
            <a:ext cx="8947355" cy="432619"/>
          </a:xfrm>
          <a:prstGeom prst="round2SameRect">
            <a:avLst>
              <a:gd name="adj1" fmla="val 0"/>
              <a:gd name="adj2" fmla="val 3181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Whether an OCN is U-det is </a:t>
            </a:r>
            <a:r>
              <a:rPr lang="en-US" b="1" dirty="0">
                <a:solidFill>
                  <a:schemeClr val="tx1"/>
                </a:solidFill>
              </a:rPr>
              <a:t>Ackermann-hard.</a:t>
            </a:r>
            <a:r>
              <a:rPr lang="en-US" dirty="0">
                <a:solidFill>
                  <a:schemeClr val="tx1"/>
                </a:solidFill>
              </a:rPr>
              <a:t> Decidability is </a:t>
            </a:r>
            <a:r>
              <a:rPr lang="en-US" b="1" dirty="0">
                <a:solidFill>
                  <a:schemeClr val="tx1"/>
                </a:solidFill>
              </a:rPr>
              <a:t>open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BAA31-7C14-4EDB-8110-F6958518316A}"/>
              </a:ext>
            </a:extLst>
          </p:cNvPr>
          <p:cNvSpPr txBox="1"/>
          <p:nvPr/>
        </p:nvSpPr>
        <p:spPr>
          <a:xfrm>
            <a:off x="344127" y="3313471"/>
            <a:ext cx="253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Singleton Alphabet: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2566197E-3ED6-49EE-9F8F-1F2B93574680}"/>
              </a:ext>
            </a:extLst>
          </p:cNvPr>
          <p:cNvSpPr/>
          <p:nvPr/>
        </p:nvSpPr>
        <p:spPr>
          <a:xfrm>
            <a:off x="344127" y="3936320"/>
            <a:ext cx="8947355" cy="304800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0ED72D57-4AEA-4196-A104-CF71A7C6CA6D}"/>
                  </a:ext>
                </a:extLst>
              </p:cNvPr>
              <p:cNvSpPr/>
              <p:nvPr/>
            </p:nvSpPr>
            <p:spPr>
              <a:xfrm>
                <a:off x="344126" y="4241120"/>
                <a:ext cx="8947355" cy="432619"/>
              </a:xfrm>
              <a:prstGeom prst="round2SameRect">
                <a:avLst>
                  <a:gd name="adj1" fmla="val 0"/>
                  <a:gd name="adj2" fmla="val 3181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Whether an OCN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-det/0-det/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-det is </a:t>
                </a:r>
                <a:r>
                  <a:rPr lang="en-US" b="1" dirty="0">
                    <a:solidFill>
                      <a:schemeClr val="tx1"/>
                    </a:solidFill>
                  </a:rPr>
                  <a:t>trivial</a:t>
                </a:r>
                <a:r>
                  <a:rPr lang="en-US" dirty="0">
                    <a:solidFill>
                      <a:schemeClr val="tx1"/>
                    </a:solidFill>
                  </a:rPr>
                  <a:t> (always “yes”).</a:t>
                </a:r>
              </a:p>
            </p:txBody>
          </p:sp>
        </mc:Choice>
        <mc:Fallback xmlns=""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0ED72D57-4AEA-4196-A104-CF71A7C6C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26" y="4241120"/>
                <a:ext cx="8947355" cy="432619"/>
              </a:xfrm>
              <a:prstGeom prst="round2SameRect">
                <a:avLst>
                  <a:gd name="adj1" fmla="val 0"/>
                  <a:gd name="adj2" fmla="val 31818"/>
                </a:avLst>
              </a:prstGeom>
              <a:blipFill>
                <a:blip r:embed="rId4"/>
                <a:stretch>
                  <a:fillRect l="-68" t="-5634" b="-98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760B3D50-1357-4145-816C-79D2D8479297}"/>
              </a:ext>
            </a:extLst>
          </p:cNvPr>
          <p:cNvSpPr/>
          <p:nvPr/>
        </p:nvSpPr>
        <p:spPr>
          <a:xfrm>
            <a:off x="344126" y="5024493"/>
            <a:ext cx="8947355" cy="304800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Theorem: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87805CDD-87B7-4694-860E-EBF28C2A0F7B}"/>
              </a:ext>
            </a:extLst>
          </p:cNvPr>
          <p:cNvSpPr/>
          <p:nvPr/>
        </p:nvSpPr>
        <p:spPr>
          <a:xfrm>
            <a:off x="344125" y="5329293"/>
            <a:ext cx="8947355" cy="432619"/>
          </a:xfrm>
          <a:prstGeom prst="round2SameRect">
            <a:avLst>
              <a:gd name="adj1" fmla="val 0"/>
              <a:gd name="adj2" fmla="val 3181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Deciding whether an OCN is U-det is </a:t>
            </a:r>
            <a:r>
              <a:rPr lang="en-US" b="1">
                <a:solidFill>
                  <a:schemeClr val="tx1"/>
                </a:solidFill>
              </a:rPr>
              <a:t>decidable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Graphic 14" descr="Cherries with solid fill">
            <a:extLst>
              <a:ext uri="{FF2B5EF4-FFF2-40B4-BE49-F238E27FC236}">
                <a16:creationId xmlns:a16="http://schemas.microsoft.com/office/drawing/2014/main" id="{9B0AA795-A506-4646-9501-F973B0B72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5307" y="3211595"/>
            <a:ext cx="532013" cy="532013"/>
          </a:xfrm>
          <a:prstGeom prst="rect">
            <a:avLst/>
          </a:prstGeom>
        </p:spPr>
      </p:pic>
      <p:sp>
        <p:nvSpPr>
          <p:cNvPr id="4" name="Double Brace 3">
            <a:extLst>
              <a:ext uri="{FF2B5EF4-FFF2-40B4-BE49-F238E27FC236}">
                <a16:creationId xmlns:a16="http://schemas.microsoft.com/office/drawing/2014/main" id="{CA41156D-91AA-460A-9FDE-E4F7510851E7}"/>
              </a:ext>
            </a:extLst>
          </p:cNvPr>
          <p:cNvSpPr/>
          <p:nvPr/>
        </p:nvSpPr>
        <p:spPr>
          <a:xfrm>
            <a:off x="2875076" y="3187885"/>
            <a:ext cx="772476" cy="620504"/>
          </a:xfrm>
          <a:prstGeom prst="bracePair">
            <a:avLst>
              <a:gd name="adj" fmla="val 16089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2A885D9-1E88-4A8D-A46D-2015BB8D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15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853D4-2E26-4413-A165-39EA0332422C}"/>
              </a:ext>
            </a:extLst>
          </p:cNvPr>
          <p:cNvSpPr txBox="1"/>
          <p:nvPr/>
        </p:nvSpPr>
        <p:spPr>
          <a:xfrm>
            <a:off x="7403399" y="3239211"/>
            <a:ext cx="188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Lots of movement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C929241-D9B1-4E5A-9EEA-6D61F7C85D11}"/>
              </a:ext>
            </a:extLst>
          </p:cNvPr>
          <p:cNvSpPr/>
          <p:nvPr/>
        </p:nvSpPr>
        <p:spPr>
          <a:xfrm>
            <a:off x="9291480" y="3379232"/>
            <a:ext cx="473006" cy="124253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4" grpId="0" animBg="1"/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Showing Results</a:t>
            </a:r>
          </a:p>
        </p:txBody>
      </p:sp>
      <p:pic>
        <p:nvPicPr>
          <p:cNvPr id="5" name="Picture 4" descr="Blank green chalk board">
            <a:extLst>
              <a:ext uri="{FF2B5EF4-FFF2-40B4-BE49-F238E27FC236}">
                <a16:creationId xmlns:a16="http://schemas.microsoft.com/office/drawing/2014/main" id="{CD1C8D46-8B93-4DD1-98B5-024C2A238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065" r="-519" b="13030"/>
          <a:stretch/>
        </p:blipFill>
        <p:spPr>
          <a:xfrm>
            <a:off x="421107" y="1022684"/>
            <a:ext cx="9265874" cy="5005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3B51AF-C9BB-432C-B8D5-6512DA255CAD}"/>
              </a:ext>
            </a:extLst>
          </p:cNvPr>
          <p:cNvSpPr txBox="1"/>
          <p:nvPr/>
        </p:nvSpPr>
        <p:spPr>
          <a:xfrm>
            <a:off x="2673417" y="1239253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Pros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CA827-2468-4F4D-9C9F-951B81A89654}"/>
              </a:ext>
            </a:extLst>
          </p:cNvPr>
          <p:cNvSpPr txBox="1"/>
          <p:nvPr/>
        </p:nvSpPr>
        <p:spPr>
          <a:xfrm>
            <a:off x="5771147" y="1239252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Cons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C9E562-D373-41E4-BC7D-B2FDFC39B3B2}"/>
              </a:ext>
            </a:extLst>
          </p:cNvPr>
          <p:cNvSpPr/>
          <p:nvPr/>
        </p:nvSpPr>
        <p:spPr>
          <a:xfrm>
            <a:off x="4581518" y="1203158"/>
            <a:ext cx="192613" cy="4519745"/>
          </a:xfrm>
          <a:custGeom>
            <a:avLst/>
            <a:gdLst>
              <a:gd name="connsiteX0" fmla="*/ 163737 w 192613"/>
              <a:gd name="connsiteY0" fmla="*/ 0 h 4519745"/>
              <a:gd name="connsiteX1" fmla="*/ 154111 w 192613"/>
              <a:gd name="connsiteY1" fmla="*/ 48126 h 4519745"/>
              <a:gd name="connsiteX2" fmla="*/ 163737 w 192613"/>
              <a:gd name="connsiteY2" fmla="*/ 144379 h 4519745"/>
              <a:gd name="connsiteX3" fmla="*/ 192613 w 192613"/>
              <a:gd name="connsiteY3" fmla="*/ 298383 h 4519745"/>
              <a:gd name="connsiteX4" fmla="*/ 173362 w 192613"/>
              <a:gd name="connsiteY4" fmla="*/ 644893 h 4519745"/>
              <a:gd name="connsiteX5" fmla="*/ 163737 w 192613"/>
              <a:gd name="connsiteY5" fmla="*/ 721895 h 4519745"/>
              <a:gd name="connsiteX6" fmla="*/ 144486 w 192613"/>
              <a:gd name="connsiteY6" fmla="*/ 808522 h 4519745"/>
              <a:gd name="connsiteX7" fmla="*/ 125236 w 192613"/>
              <a:gd name="connsiteY7" fmla="*/ 1058779 h 4519745"/>
              <a:gd name="connsiteX8" fmla="*/ 96360 w 192613"/>
              <a:gd name="connsiteY8" fmla="*/ 1453415 h 4519745"/>
              <a:gd name="connsiteX9" fmla="*/ 86735 w 192613"/>
              <a:gd name="connsiteY9" fmla="*/ 1790299 h 4519745"/>
              <a:gd name="connsiteX10" fmla="*/ 96360 w 192613"/>
              <a:gd name="connsiteY10" fmla="*/ 1886551 h 4519745"/>
              <a:gd name="connsiteX11" fmla="*/ 105985 w 192613"/>
              <a:gd name="connsiteY11" fmla="*/ 2165684 h 4519745"/>
              <a:gd name="connsiteX12" fmla="*/ 96360 w 192613"/>
              <a:gd name="connsiteY12" fmla="*/ 2252311 h 4519745"/>
              <a:gd name="connsiteX13" fmla="*/ 86735 w 192613"/>
              <a:gd name="connsiteY13" fmla="*/ 2367815 h 4519745"/>
              <a:gd name="connsiteX14" fmla="*/ 38608 w 192613"/>
              <a:gd name="connsiteY14" fmla="*/ 2560320 h 4519745"/>
              <a:gd name="connsiteX15" fmla="*/ 19358 w 192613"/>
              <a:gd name="connsiteY15" fmla="*/ 2656573 h 4519745"/>
              <a:gd name="connsiteX16" fmla="*/ 107 w 192613"/>
              <a:gd name="connsiteY16" fmla="*/ 2916455 h 4519745"/>
              <a:gd name="connsiteX17" fmla="*/ 19358 w 192613"/>
              <a:gd name="connsiteY17" fmla="*/ 3022333 h 4519745"/>
              <a:gd name="connsiteX18" fmla="*/ 38608 w 192613"/>
              <a:gd name="connsiteY18" fmla="*/ 3099335 h 4519745"/>
              <a:gd name="connsiteX19" fmla="*/ 115610 w 192613"/>
              <a:gd name="connsiteY19" fmla="*/ 3234088 h 4519745"/>
              <a:gd name="connsiteX20" fmla="*/ 125236 w 192613"/>
              <a:gd name="connsiteY20" fmla="*/ 3474720 h 4519745"/>
              <a:gd name="connsiteX21" fmla="*/ 144486 w 192613"/>
              <a:gd name="connsiteY21" fmla="*/ 3647975 h 4519745"/>
              <a:gd name="connsiteX22" fmla="*/ 154111 w 192613"/>
              <a:gd name="connsiteY22" fmla="*/ 3744227 h 4519745"/>
              <a:gd name="connsiteX23" fmla="*/ 163737 w 192613"/>
              <a:gd name="connsiteY23" fmla="*/ 3811604 h 4519745"/>
              <a:gd name="connsiteX24" fmla="*/ 182987 w 192613"/>
              <a:gd name="connsiteY24" fmla="*/ 4071486 h 4519745"/>
              <a:gd name="connsiteX25" fmla="*/ 144486 w 192613"/>
              <a:gd name="connsiteY25" fmla="*/ 4100362 h 4519745"/>
              <a:gd name="connsiteX26" fmla="*/ 144486 w 192613"/>
              <a:gd name="connsiteY26" fmla="*/ 4273617 h 4519745"/>
              <a:gd name="connsiteX27" fmla="*/ 154111 w 192613"/>
              <a:gd name="connsiteY27" fmla="*/ 4466122 h 4519745"/>
              <a:gd name="connsiteX28" fmla="*/ 163737 w 192613"/>
              <a:gd name="connsiteY28" fmla="*/ 4504623 h 45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2613" h="4519745">
                <a:moveTo>
                  <a:pt x="163737" y="0"/>
                </a:moveTo>
                <a:cubicBezTo>
                  <a:pt x="160528" y="16042"/>
                  <a:pt x="154111" y="31766"/>
                  <a:pt x="154111" y="48126"/>
                </a:cubicBezTo>
                <a:cubicBezTo>
                  <a:pt x="154111" y="80370"/>
                  <a:pt x="159737" y="112384"/>
                  <a:pt x="163737" y="144379"/>
                </a:cubicBezTo>
                <a:cubicBezTo>
                  <a:pt x="168740" y="184398"/>
                  <a:pt x="186303" y="266832"/>
                  <a:pt x="192613" y="298383"/>
                </a:cubicBezTo>
                <a:cubicBezTo>
                  <a:pt x="184479" y="509851"/>
                  <a:pt x="190238" y="493001"/>
                  <a:pt x="173362" y="644893"/>
                </a:cubicBezTo>
                <a:cubicBezTo>
                  <a:pt x="170506" y="670602"/>
                  <a:pt x="168232" y="696422"/>
                  <a:pt x="163737" y="721895"/>
                </a:cubicBezTo>
                <a:cubicBezTo>
                  <a:pt x="158596" y="751025"/>
                  <a:pt x="150903" y="779646"/>
                  <a:pt x="144486" y="808522"/>
                </a:cubicBezTo>
                <a:cubicBezTo>
                  <a:pt x="126088" y="974107"/>
                  <a:pt x="141719" y="819780"/>
                  <a:pt x="125236" y="1058779"/>
                </a:cubicBezTo>
                <a:cubicBezTo>
                  <a:pt x="116161" y="1190363"/>
                  <a:pt x="105985" y="1321870"/>
                  <a:pt x="96360" y="1453415"/>
                </a:cubicBezTo>
                <a:cubicBezTo>
                  <a:pt x="93152" y="1565710"/>
                  <a:pt x="86735" y="1677959"/>
                  <a:pt x="86735" y="1790299"/>
                </a:cubicBezTo>
                <a:cubicBezTo>
                  <a:pt x="86735" y="1822543"/>
                  <a:pt x="94709" y="1854349"/>
                  <a:pt x="96360" y="1886551"/>
                </a:cubicBezTo>
                <a:cubicBezTo>
                  <a:pt x="101128" y="1979528"/>
                  <a:pt x="102777" y="2072640"/>
                  <a:pt x="105985" y="2165684"/>
                </a:cubicBezTo>
                <a:cubicBezTo>
                  <a:pt x="102777" y="2194560"/>
                  <a:pt x="99114" y="2223389"/>
                  <a:pt x="96360" y="2252311"/>
                </a:cubicBezTo>
                <a:cubicBezTo>
                  <a:pt x="92697" y="2290772"/>
                  <a:pt x="92199" y="2329569"/>
                  <a:pt x="86735" y="2367815"/>
                </a:cubicBezTo>
                <a:cubicBezTo>
                  <a:pt x="78177" y="2427723"/>
                  <a:pt x="52229" y="2503111"/>
                  <a:pt x="38608" y="2560320"/>
                </a:cubicBezTo>
                <a:cubicBezTo>
                  <a:pt x="31030" y="2592150"/>
                  <a:pt x="25775" y="2624489"/>
                  <a:pt x="19358" y="2656573"/>
                </a:cubicBezTo>
                <a:cubicBezTo>
                  <a:pt x="14304" y="2712164"/>
                  <a:pt x="-1450" y="2874415"/>
                  <a:pt x="107" y="2916455"/>
                </a:cubicBezTo>
                <a:cubicBezTo>
                  <a:pt x="1435" y="2952302"/>
                  <a:pt x="11968" y="2987231"/>
                  <a:pt x="19358" y="3022333"/>
                </a:cubicBezTo>
                <a:cubicBezTo>
                  <a:pt x="24808" y="3048223"/>
                  <a:pt x="27282" y="3075425"/>
                  <a:pt x="38608" y="3099335"/>
                </a:cubicBezTo>
                <a:cubicBezTo>
                  <a:pt x="155648" y="3346420"/>
                  <a:pt x="82033" y="3133356"/>
                  <a:pt x="115610" y="3234088"/>
                </a:cubicBezTo>
                <a:cubicBezTo>
                  <a:pt x="118819" y="3314299"/>
                  <a:pt x="120656" y="3394576"/>
                  <a:pt x="125236" y="3474720"/>
                </a:cubicBezTo>
                <a:cubicBezTo>
                  <a:pt x="128670" y="3534806"/>
                  <a:pt x="137893" y="3588640"/>
                  <a:pt x="144486" y="3647975"/>
                </a:cubicBezTo>
                <a:cubicBezTo>
                  <a:pt x="148047" y="3680022"/>
                  <a:pt x="150343" y="3712204"/>
                  <a:pt x="154111" y="3744227"/>
                </a:cubicBezTo>
                <a:cubicBezTo>
                  <a:pt x="156762" y="3766759"/>
                  <a:pt x="161086" y="3789072"/>
                  <a:pt x="163737" y="3811604"/>
                </a:cubicBezTo>
                <a:cubicBezTo>
                  <a:pt x="176140" y="3917026"/>
                  <a:pt x="175974" y="3952254"/>
                  <a:pt x="182987" y="4071486"/>
                </a:cubicBezTo>
                <a:cubicBezTo>
                  <a:pt x="170153" y="4081111"/>
                  <a:pt x="152277" y="4086339"/>
                  <a:pt x="144486" y="4100362"/>
                </a:cubicBezTo>
                <a:cubicBezTo>
                  <a:pt x="123463" y="4138203"/>
                  <a:pt x="143230" y="4253522"/>
                  <a:pt x="144486" y="4273617"/>
                </a:cubicBezTo>
                <a:cubicBezTo>
                  <a:pt x="148494" y="4337740"/>
                  <a:pt x="148545" y="4402115"/>
                  <a:pt x="154111" y="4466122"/>
                </a:cubicBezTo>
                <a:cubicBezTo>
                  <a:pt x="164752" y="4588486"/>
                  <a:pt x="163737" y="4456252"/>
                  <a:pt x="163737" y="4504623"/>
                </a:cubicBez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D2B0933-D3D0-4129-A1E9-2BF4F3C86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28" y="5102863"/>
            <a:ext cx="1905545" cy="1616617"/>
          </a:xfrm>
          <a:prstGeom prst="rect">
            <a:avLst/>
          </a:prstGeom>
        </p:spPr>
      </p:pic>
      <p:pic>
        <p:nvPicPr>
          <p:cNvPr id="10" name="Graphic 9" descr="Smoking with solid fill">
            <a:extLst>
              <a:ext uri="{FF2B5EF4-FFF2-40B4-BE49-F238E27FC236}">
                <a16:creationId xmlns:a16="http://schemas.microsoft.com/office/drawing/2014/main" id="{12FBA02F-31B4-4D4C-9290-C96482677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43107">
            <a:off x="6828683" y="5241764"/>
            <a:ext cx="914400" cy="9144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A089949-FB8A-496D-9E3D-98A2E488E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86" y="5117567"/>
            <a:ext cx="1893665" cy="1603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FB59A0-69A2-4F52-8FD3-DE85E41FDC90}"/>
              </a:ext>
            </a:extLst>
          </p:cNvPr>
          <p:cNvSpPr txBox="1"/>
          <p:nvPr/>
        </p:nvSpPr>
        <p:spPr>
          <a:xfrm>
            <a:off x="1319834" y="2102153"/>
            <a:ext cx="2411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Big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Anchor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5B80E-0254-435D-B196-DA15D9A0EEED}"/>
              </a:ext>
            </a:extLst>
          </p:cNvPr>
          <p:cNvSpPr txBox="1"/>
          <p:nvPr/>
        </p:nvSpPr>
        <p:spPr>
          <a:xfrm>
            <a:off x="5322339" y="2102151"/>
            <a:ext cx="3509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Spoils the 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…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95B229-AA31-4691-9913-AF45722450DA}"/>
              </a:ext>
            </a:extLst>
          </p:cNvPr>
          <p:cNvSpPr/>
          <p:nvPr/>
        </p:nvSpPr>
        <p:spPr>
          <a:xfrm>
            <a:off x="2030931" y="4706754"/>
            <a:ext cx="28875" cy="346509"/>
          </a:xfrm>
          <a:custGeom>
            <a:avLst/>
            <a:gdLst>
              <a:gd name="connsiteX0" fmla="*/ 28875 w 28875"/>
              <a:gd name="connsiteY0" fmla="*/ 0 h 346509"/>
              <a:gd name="connsiteX1" fmla="*/ 0 w 28875"/>
              <a:gd name="connsiteY1" fmla="*/ 86627 h 346509"/>
              <a:gd name="connsiteX2" fmla="*/ 9625 w 28875"/>
              <a:gd name="connsiteY2" fmla="*/ 346509 h 34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" h="346509">
                <a:moveTo>
                  <a:pt x="28875" y="0"/>
                </a:moveTo>
                <a:cubicBezTo>
                  <a:pt x="22756" y="15297"/>
                  <a:pt x="0" y="65903"/>
                  <a:pt x="0" y="86627"/>
                </a:cubicBezTo>
                <a:cubicBezTo>
                  <a:pt x="0" y="173314"/>
                  <a:pt x="9625" y="346509"/>
                  <a:pt x="9625" y="346509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B50327-43E6-464D-A65A-91125CA47AF8}"/>
              </a:ext>
            </a:extLst>
          </p:cNvPr>
          <p:cNvSpPr/>
          <p:nvPr/>
        </p:nvSpPr>
        <p:spPr>
          <a:xfrm>
            <a:off x="2104456" y="4706753"/>
            <a:ext cx="28875" cy="346509"/>
          </a:xfrm>
          <a:custGeom>
            <a:avLst/>
            <a:gdLst>
              <a:gd name="connsiteX0" fmla="*/ 28875 w 28875"/>
              <a:gd name="connsiteY0" fmla="*/ 0 h 346509"/>
              <a:gd name="connsiteX1" fmla="*/ 0 w 28875"/>
              <a:gd name="connsiteY1" fmla="*/ 86627 h 346509"/>
              <a:gd name="connsiteX2" fmla="*/ 9625 w 28875"/>
              <a:gd name="connsiteY2" fmla="*/ 346509 h 34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" h="346509">
                <a:moveTo>
                  <a:pt x="28875" y="0"/>
                </a:moveTo>
                <a:cubicBezTo>
                  <a:pt x="22756" y="15297"/>
                  <a:pt x="0" y="65903"/>
                  <a:pt x="0" y="86627"/>
                </a:cubicBezTo>
                <a:cubicBezTo>
                  <a:pt x="0" y="173314"/>
                  <a:pt x="9625" y="346509"/>
                  <a:pt x="9625" y="346509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EC23FB-3271-47B1-AFA8-D206F1EE1FCB}"/>
              </a:ext>
            </a:extLst>
          </p:cNvPr>
          <p:cNvSpPr/>
          <p:nvPr/>
        </p:nvSpPr>
        <p:spPr>
          <a:xfrm>
            <a:off x="6067125" y="4677068"/>
            <a:ext cx="28875" cy="346509"/>
          </a:xfrm>
          <a:custGeom>
            <a:avLst/>
            <a:gdLst>
              <a:gd name="connsiteX0" fmla="*/ 28875 w 28875"/>
              <a:gd name="connsiteY0" fmla="*/ 0 h 346509"/>
              <a:gd name="connsiteX1" fmla="*/ 0 w 28875"/>
              <a:gd name="connsiteY1" fmla="*/ 86627 h 346509"/>
              <a:gd name="connsiteX2" fmla="*/ 9625 w 28875"/>
              <a:gd name="connsiteY2" fmla="*/ 346509 h 34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" h="346509">
                <a:moveTo>
                  <a:pt x="28875" y="0"/>
                </a:moveTo>
                <a:cubicBezTo>
                  <a:pt x="22756" y="15297"/>
                  <a:pt x="0" y="65903"/>
                  <a:pt x="0" y="86627"/>
                </a:cubicBezTo>
                <a:cubicBezTo>
                  <a:pt x="0" y="173314"/>
                  <a:pt x="9625" y="346509"/>
                  <a:pt x="9625" y="346509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1D01663-97F8-4F02-B3C1-E3FAD8EC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16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36A6B6-234F-4F44-A996-605C36E3C3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16"/>
                <a:ext cx="12192000" cy="672017"/>
              </a:xfr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-det is Undecidable (OCN)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36A6B6-234F-4F44-A996-605C36E3C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16"/>
                <a:ext cx="12192000" cy="672017"/>
              </a:xfrm>
              <a:blipFill>
                <a:blip r:embed="rId3"/>
                <a:stretch>
                  <a:fillRect t="-2142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7E7AE7D-763F-4F2C-8114-5831F698A349}"/>
              </a:ext>
            </a:extLst>
          </p:cNvPr>
          <p:cNvSpPr/>
          <p:nvPr/>
        </p:nvSpPr>
        <p:spPr>
          <a:xfrm>
            <a:off x="209376" y="878176"/>
            <a:ext cx="8947355" cy="304800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1483823F-FB7B-44BF-868F-5B4B254F175C}"/>
                  </a:ext>
                </a:extLst>
              </p:cNvPr>
              <p:cNvSpPr/>
              <p:nvPr/>
            </p:nvSpPr>
            <p:spPr>
              <a:xfrm>
                <a:off x="209375" y="1182976"/>
                <a:ext cx="8947355" cy="432619"/>
              </a:xfrm>
              <a:prstGeom prst="round2SameRect">
                <a:avLst>
                  <a:gd name="adj1" fmla="val 0"/>
                  <a:gd name="adj2" fmla="val 3181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Whether an OCN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-det is </a:t>
                </a:r>
                <a:r>
                  <a:rPr lang="en-US" b="1" dirty="0">
                    <a:solidFill>
                      <a:schemeClr val="tx1"/>
                    </a:solidFill>
                  </a:rPr>
                  <a:t>undecidable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1483823F-FB7B-44BF-868F-5B4B254F1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5" y="1182976"/>
                <a:ext cx="8947355" cy="432619"/>
              </a:xfrm>
              <a:prstGeom prst="round2SameRect">
                <a:avLst>
                  <a:gd name="adj1" fmla="val 0"/>
                  <a:gd name="adj2" fmla="val 31818"/>
                </a:avLst>
              </a:prstGeom>
              <a:blipFill>
                <a:blip r:embed="rId4"/>
                <a:stretch>
                  <a:fillRect l="-136" t="-4225" b="-98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8E0EC78-3DD4-48C2-8551-0B01D7A5D910}"/>
              </a:ext>
            </a:extLst>
          </p:cNvPr>
          <p:cNvSpPr/>
          <p:nvPr/>
        </p:nvSpPr>
        <p:spPr>
          <a:xfrm>
            <a:off x="209375" y="1821970"/>
            <a:ext cx="8947355" cy="304800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Proof: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2DBA03B-0B17-4D01-8318-2F2242963823}"/>
              </a:ext>
            </a:extLst>
          </p:cNvPr>
          <p:cNvSpPr/>
          <p:nvPr/>
        </p:nvSpPr>
        <p:spPr>
          <a:xfrm>
            <a:off x="209374" y="2116835"/>
            <a:ext cx="8947355" cy="4553472"/>
          </a:xfrm>
          <a:prstGeom prst="round2SameRect">
            <a:avLst>
              <a:gd name="adj1" fmla="val 0"/>
              <a:gd name="adj2" fmla="val 6875"/>
            </a:avLst>
          </a:prstGeom>
          <a:solidFill>
            <a:srgbClr val="EFA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Funny nope Memes">
            <a:extLst>
              <a:ext uri="{FF2B5EF4-FFF2-40B4-BE49-F238E27FC236}">
                <a16:creationId xmlns:a16="http://schemas.microsoft.com/office/drawing/2014/main" id="{7B36E2B6-28DA-4F0B-A44A-28F347F85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"/>
          <a:stretch/>
        </p:blipFill>
        <p:spPr bwMode="auto">
          <a:xfrm>
            <a:off x="827184" y="2421635"/>
            <a:ext cx="2857500" cy="372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DISTILL THE IDEA | image tagged in walter white cooking | made w/ Imgflip meme maker">
            <a:extLst>
              <a:ext uri="{FF2B5EF4-FFF2-40B4-BE49-F238E27FC236}">
                <a16:creationId xmlns:a16="http://schemas.microsoft.com/office/drawing/2014/main" id="{68B0CEE8-1D5F-4644-80A4-5F8A2EE1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44" y="3281911"/>
            <a:ext cx="4481312" cy="28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3EAEFAA-6399-4CA6-852D-8FF6720F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17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How to Wrap Up (I’m not wrapping up yet)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6EFE-818D-4CB2-86C6-C1147458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10" y="865044"/>
            <a:ext cx="7534561" cy="4178012"/>
          </a:xfrm>
        </p:spPr>
        <p:txBody>
          <a:bodyPr/>
          <a:lstStyle/>
          <a:p>
            <a:r>
              <a:rPr lang="en-US" dirty="0"/>
              <a:t>4 Definitions of OCN </a:t>
            </a:r>
            <a:r>
              <a:rPr lang="en-US" dirty="0" err="1"/>
              <a:t>determinizability</a:t>
            </a:r>
            <a:endParaRPr lang="en-US" dirty="0"/>
          </a:p>
          <a:p>
            <a:r>
              <a:rPr lang="en-US" dirty="0"/>
              <a:t>Most definitions yield </a:t>
            </a:r>
            <a:r>
              <a:rPr lang="en-US" dirty="0">
                <a:solidFill>
                  <a:srgbClr val="FF0000"/>
                </a:solidFill>
              </a:rPr>
              <a:t>undecidability</a:t>
            </a:r>
            <a:r>
              <a:rPr lang="en-US" dirty="0"/>
              <a:t>.</a:t>
            </a:r>
          </a:p>
          <a:p>
            <a:r>
              <a:rPr lang="en-US" dirty="0"/>
              <a:t>One </a:t>
            </a:r>
            <a:r>
              <a:rPr lang="en-US" dirty="0">
                <a:solidFill>
                  <a:srgbClr val="0070C0"/>
                </a:solidFill>
              </a:rPr>
              <a:t>open</a:t>
            </a:r>
            <a:r>
              <a:rPr lang="en-US" dirty="0"/>
              <a:t> case.</a:t>
            </a:r>
          </a:p>
          <a:p>
            <a:r>
              <a:rPr lang="en-US" dirty="0"/>
              <a:t>For singleton alphabets        :</a:t>
            </a:r>
          </a:p>
          <a:p>
            <a:pPr lvl="1"/>
            <a:r>
              <a:rPr lang="en-US" dirty="0"/>
              <a:t>Most definitions </a:t>
            </a:r>
            <a:r>
              <a:rPr lang="en-US" dirty="0">
                <a:solidFill>
                  <a:srgbClr val="00B050"/>
                </a:solidFill>
              </a:rPr>
              <a:t>always hold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One </a:t>
            </a:r>
            <a:r>
              <a:rPr lang="en-US" dirty="0">
                <a:solidFill>
                  <a:srgbClr val="00B050"/>
                </a:solidFill>
              </a:rPr>
              <a:t>decidable</a:t>
            </a:r>
            <a:r>
              <a:rPr lang="en-US" dirty="0"/>
              <a:t> case.</a:t>
            </a:r>
          </a:p>
          <a:p>
            <a:r>
              <a:rPr lang="en-US" dirty="0"/>
              <a:t>Future research:</a:t>
            </a:r>
          </a:p>
          <a:p>
            <a:pPr lvl="1"/>
            <a:r>
              <a:rPr lang="en-US" dirty="0"/>
              <a:t>Solve the </a:t>
            </a:r>
            <a:r>
              <a:rPr lang="en-US" dirty="0">
                <a:solidFill>
                  <a:srgbClr val="0070C0"/>
                </a:solidFill>
              </a:rPr>
              <a:t>open</a:t>
            </a:r>
            <a:r>
              <a:rPr lang="en-US" dirty="0"/>
              <a:t> problem</a:t>
            </a:r>
          </a:p>
          <a:p>
            <a:pPr lvl="1"/>
            <a:r>
              <a:rPr lang="en-US" dirty="0"/>
              <a:t>Tighten the complexity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5D383-5308-4CFB-8103-8B73C3CFC4B5}"/>
              </a:ext>
            </a:extLst>
          </p:cNvPr>
          <p:cNvSpPr txBox="1"/>
          <p:nvPr/>
        </p:nvSpPr>
        <p:spPr>
          <a:xfrm>
            <a:off x="4502729" y="5043056"/>
            <a:ext cx="318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Thank you!</a:t>
            </a:r>
          </a:p>
        </p:txBody>
      </p:sp>
      <p:pic>
        <p:nvPicPr>
          <p:cNvPr id="6" name="Graphic 5" descr="Cherries with solid fill">
            <a:extLst>
              <a:ext uri="{FF2B5EF4-FFF2-40B4-BE49-F238E27FC236}">
                <a16:creationId xmlns:a16="http://schemas.microsoft.com/office/drawing/2014/main" id="{971CD55A-8F70-42F3-B29A-13932ACD0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4363" y="2422101"/>
            <a:ext cx="402516" cy="402516"/>
          </a:xfrm>
          <a:prstGeom prst="rect">
            <a:avLst/>
          </a:prstGeom>
        </p:spPr>
      </p:pic>
      <p:sp>
        <p:nvSpPr>
          <p:cNvPr id="7" name="Double Brace 6">
            <a:extLst>
              <a:ext uri="{FF2B5EF4-FFF2-40B4-BE49-F238E27FC236}">
                <a16:creationId xmlns:a16="http://schemas.microsoft.com/office/drawing/2014/main" id="{A6F6DB84-3074-4070-9F39-962F10B4B84F}"/>
              </a:ext>
            </a:extLst>
          </p:cNvPr>
          <p:cNvSpPr/>
          <p:nvPr/>
        </p:nvSpPr>
        <p:spPr>
          <a:xfrm>
            <a:off x="3881839" y="2401458"/>
            <a:ext cx="570088" cy="469468"/>
          </a:xfrm>
          <a:prstGeom prst="bracePair">
            <a:avLst>
              <a:gd name="adj" fmla="val 16089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A5C786E-9F74-47B4-AE86-5CE9A5FE47A8}"/>
              </a:ext>
            </a:extLst>
          </p:cNvPr>
          <p:cNvSpPr/>
          <p:nvPr/>
        </p:nvSpPr>
        <p:spPr>
          <a:xfrm>
            <a:off x="5731163" y="865044"/>
            <a:ext cx="729673" cy="2801792"/>
          </a:xfrm>
          <a:prstGeom prst="rightBrace">
            <a:avLst>
              <a:gd name="adj1" fmla="val 8333"/>
              <a:gd name="adj2" fmla="val 49341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8DED9-C26F-403A-BFDE-E706C4220FDC}"/>
              </a:ext>
            </a:extLst>
          </p:cNvPr>
          <p:cNvSpPr txBox="1"/>
          <p:nvPr/>
        </p:nvSpPr>
        <p:spPr>
          <a:xfrm>
            <a:off x="6548582" y="2032126"/>
            <a:ext cx="3276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Reminders to invite questions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12BC37F-DA83-4E0B-BF3A-52DE869C7F1E}"/>
              </a:ext>
            </a:extLst>
          </p:cNvPr>
          <p:cNvSpPr/>
          <p:nvPr/>
        </p:nvSpPr>
        <p:spPr>
          <a:xfrm>
            <a:off x="5731162" y="3724463"/>
            <a:ext cx="729673" cy="1125350"/>
          </a:xfrm>
          <a:prstGeom prst="rightBrace">
            <a:avLst>
              <a:gd name="adj1" fmla="val 8333"/>
              <a:gd name="adj2" fmla="val 49341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CFF45-3471-4049-9174-6265A3DBC73B}"/>
              </a:ext>
            </a:extLst>
          </p:cNvPr>
          <p:cNvSpPr txBox="1"/>
          <p:nvPr/>
        </p:nvSpPr>
        <p:spPr>
          <a:xfrm>
            <a:off x="6548582" y="4087211"/>
            <a:ext cx="211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Acknowledge gaps</a:t>
            </a:r>
          </a:p>
        </p:txBody>
      </p:sp>
      <p:pic>
        <p:nvPicPr>
          <p:cNvPr id="14" name="Graphic 13" descr="Wave with solid fill">
            <a:extLst>
              <a:ext uri="{FF2B5EF4-FFF2-40B4-BE49-F238E27FC236}">
                <a16:creationId xmlns:a16="http://schemas.microsoft.com/office/drawing/2014/main" id="{E7DFD6AE-2A94-4613-A863-4C749B90B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010" y="5533396"/>
            <a:ext cx="1837920" cy="183792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5804679-85E1-4C78-8B2E-9E2FA5F8795D}"/>
              </a:ext>
            </a:extLst>
          </p:cNvPr>
          <p:cNvSpPr/>
          <p:nvPr/>
        </p:nvSpPr>
        <p:spPr>
          <a:xfrm rot="972093">
            <a:off x="493010" y="5878340"/>
            <a:ext cx="2083324" cy="2292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B30C6320-FB80-4EAA-9B36-18CDF94EC4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869">
            <a:off x="1017125" y="4969153"/>
            <a:ext cx="1208748" cy="1023803"/>
          </a:xfrm>
          <a:prstGeom prst="rect">
            <a:avLst/>
          </a:prstGeom>
        </p:spPr>
      </p:pic>
      <p:sp>
        <p:nvSpPr>
          <p:cNvPr id="16" name="Right Brace 15">
            <a:extLst>
              <a:ext uri="{FF2B5EF4-FFF2-40B4-BE49-F238E27FC236}">
                <a16:creationId xmlns:a16="http://schemas.microsoft.com/office/drawing/2014/main" id="{B8C84703-51C6-4818-B4CC-996368255682}"/>
              </a:ext>
            </a:extLst>
          </p:cNvPr>
          <p:cNvSpPr/>
          <p:nvPr/>
        </p:nvSpPr>
        <p:spPr>
          <a:xfrm>
            <a:off x="2330930" y="5319955"/>
            <a:ext cx="729673" cy="1125350"/>
          </a:xfrm>
          <a:prstGeom prst="rightBrace">
            <a:avLst>
              <a:gd name="adj1" fmla="val 8333"/>
              <a:gd name="adj2" fmla="val 49341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3C36A1-5582-413A-B1B7-D1C320A35F65}"/>
              </a:ext>
            </a:extLst>
          </p:cNvPr>
          <p:cNvSpPr txBox="1"/>
          <p:nvPr/>
        </p:nvSpPr>
        <p:spPr>
          <a:xfrm>
            <a:off x="3148350" y="5682703"/>
            <a:ext cx="1972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Resolve the story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689B8A5B-77D7-4F69-9487-0E4A3425F975}"/>
              </a:ext>
            </a:extLst>
          </p:cNvPr>
          <p:cNvSpPr/>
          <p:nvPr/>
        </p:nvSpPr>
        <p:spPr>
          <a:xfrm>
            <a:off x="6631619" y="5104298"/>
            <a:ext cx="729673" cy="494493"/>
          </a:xfrm>
          <a:prstGeom prst="rightBrace">
            <a:avLst>
              <a:gd name="adj1" fmla="val 8333"/>
              <a:gd name="adj2" fmla="val 49341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30BDC4-3BA6-4A3A-A40A-F52860623FAA}"/>
              </a:ext>
            </a:extLst>
          </p:cNvPr>
          <p:cNvSpPr txBox="1"/>
          <p:nvPr/>
        </p:nvSpPr>
        <p:spPr>
          <a:xfrm>
            <a:off x="7392358" y="4981501"/>
            <a:ext cx="2861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“Thanks” on this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Never go over time!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26157E7-F604-4A7A-997E-C9B549B5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18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 animBg="1"/>
      <p:bldP spid="11" grpId="0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Wrap Up (for real)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6EFE-818D-4CB2-86C6-C1147458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497" y="3313275"/>
            <a:ext cx="1388955" cy="590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BF402-B84B-49AB-ADC5-2384146278C8}"/>
              </a:ext>
            </a:extLst>
          </p:cNvPr>
          <p:cNvSpPr txBox="1"/>
          <p:nvPr/>
        </p:nvSpPr>
        <p:spPr>
          <a:xfrm>
            <a:off x="2605168" y="1307690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 funny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FE81D-2C97-416F-BFB7-B5EC7A83C97D}"/>
              </a:ext>
            </a:extLst>
          </p:cNvPr>
          <p:cNvSpPr txBox="1"/>
          <p:nvPr/>
        </p:nvSpPr>
        <p:spPr>
          <a:xfrm>
            <a:off x="3077945" y="2657479"/>
            <a:ext cx="13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Stay on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2C849-B03A-4F55-8568-AF0D1614ACE5}"/>
              </a:ext>
            </a:extLst>
          </p:cNvPr>
          <p:cNvSpPr txBox="1"/>
          <p:nvPr/>
        </p:nvSpPr>
        <p:spPr>
          <a:xfrm>
            <a:off x="4223195" y="1221346"/>
            <a:ext cx="13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Plan the 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D6D83-30DC-4D0B-B873-C667B5E00FAB}"/>
              </a:ext>
            </a:extLst>
          </p:cNvPr>
          <p:cNvSpPr txBox="1"/>
          <p:nvPr/>
        </p:nvSpPr>
        <p:spPr>
          <a:xfrm>
            <a:off x="3905031" y="1967975"/>
            <a:ext cx="198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Know the audience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A35A4-A87F-4F3C-825C-623AC4F2697B}"/>
              </a:ext>
            </a:extLst>
          </p:cNvPr>
          <p:cNvSpPr txBox="1"/>
          <p:nvPr/>
        </p:nvSpPr>
        <p:spPr>
          <a:xfrm>
            <a:off x="6419044" y="1042487"/>
            <a:ext cx="114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Use colors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A35BA-A004-4888-9A49-CD88F8C6D987}"/>
              </a:ext>
            </a:extLst>
          </p:cNvPr>
          <p:cNvSpPr txBox="1"/>
          <p:nvPr/>
        </p:nvSpPr>
        <p:spPr>
          <a:xfrm>
            <a:off x="6444392" y="1947452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Use memes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08FE8-3003-47BA-A2B4-0B2D81EC2A91}"/>
              </a:ext>
            </a:extLst>
          </p:cNvPr>
          <p:cNvSpPr txBox="1"/>
          <p:nvPr/>
        </p:nvSpPr>
        <p:spPr>
          <a:xfrm>
            <a:off x="6723357" y="2858356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proofs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E4B1C-5B0D-4CB2-ABDE-C4DB3BBC2313}"/>
              </a:ext>
            </a:extLst>
          </p:cNvPr>
          <p:cNvSpPr txBox="1"/>
          <p:nvPr/>
        </p:nvSpPr>
        <p:spPr>
          <a:xfrm>
            <a:off x="6584538" y="3870281"/>
            <a:ext cx="124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Distill ideas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1C3B4-39BF-4B70-B265-D637E619CA16}"/>
              </a:ext>
            </a:extLst>
          </p:cNvPr>
          <p:cNvSpPr txBox="1"/>
          <p:nvPr/>
        </p:nvSpPr>
        <p:spPr>
          <a:xfrm>
            <a:off x="7890407" y="1426561"/>
            <a:ext cx="169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Say what is easy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A8BCF-0922-4171-A4AA-5E06A629C90B}"/>
              </a:ext>
            </a:extLst>
          </p:cNvPr>
          <p:cNvSpPr txBox="1"/>
          <p:nvPr/>
        </p:nvSpPr>
        <p:spPr>
          <a:xfrm>
            <a:off x="7831033" y="2369918"/>
            <a:ext cx="17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Say what is hard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B7CE60-0C5F-4D94-AD2B-BAAE18677D52}"/>
              </a:ext>
            </a:extLst>
          </p:cNvPr>
          <p:cNvSpPr txBox="1"/>
          <p:nvPr/>
        </p:nvSpPr>
        <p:spPr>
          <a:xfrm>
            <a:off x="7207785" y="3393592"/>
            <a:ext cx="20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Anthropomorphism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77EC5-79A0-4DBD-A6E7-ECDED0CA2627}"/>
              </a:ext>
            </a:extLst>
          </p:cNvPr>
          <p:cNvSpPr txBox="1"/>
          <p:nvPr/>
        </p:nvSpPr>
        <p:spPr>
          <a:xfrm>
            <a:off x="6686864" y="5414610"/>
            <a:ext cx="259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Choose contents carefully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6A85DF-D70F-4365-93F8-61038782CA8E}"/>
              </a:ext>
            </a:extLst>
          </p:cNvPr>
          <p:cNvSpPr txBox="1"/>
          <p:nvPr/>
        </p:nvSpPr>
        <p:spPr>
          <a:xfrm>
            <a:off x="4687742" y="5181875"/>
            <a:ext cx="11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Tell a story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777775-77EE-4B7B-89E7-EF8C4171DDE6}"/>
              </a:ext>
            </a:extLst>
          </p:cNvPr>
          <p:cNvSpPr txBox="1"/>
          <p:nvPr/>
        </p:nvSpPr>
        <p:spPr>
          <a:xfrm>
            <a:off x="5891793" y="4694708"/>
            <a:ext cx="117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It’s a show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C816A-2F54-4BDB-83E6-2CFA81CF5530}"/>
              </a:ext>
            </a:extLst>
          </p:cNvPr>
          <p:cNvSpPr txBox="1"/>
          <p:nvPr/>
        </p:nvSpPr>
        <p:spPr>
          <a:xfrm>
            <a:off x="1563329" y="3588774"/>
            <a:ext cx="273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Don’t give away the ending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2371EB-4E5D-47FB-BBEC-312550991472}"/>
              </a:ext>
            </a:extLst>
          </p:cNvPr>
          <p:cNvSpPr txBox="1"/>
          <p:nvPr/>
        </p:nvSpPr>
        <p:spPr>
          <a:xfrm>
            <a:off x="1337187" y="4955458"/>
            <a:ext cx="98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Go crazy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FE5A58-C3D2-4C9B-81A9-70DD1F3A089F}"/>
              </a:ext>
            </a:extLst>
          </p:cNvPr>
          <p:cNvSpPr txBox="1"/>
          <p:nvPr/>
        </p:nvSpPr>
        <p:spPr>
          <a:xfrm>
            <a:off x="3323303" y="485284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Surprise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E67297-B64A-47B1-8927-ECF798F33228}"/>
              </a:ext>
            </a:extLst>
          </p:cNvPr>
          <p:cNvSpPr txBox="1"/>
          <p:nvPr/>
        </p:nvSpPr>
        <p:spPr>
          <a:xfrm>
            <a:off x="994881" y="1124549"/>
            <a:ext cx="166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Incite questions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E09DB8-FC1E-448F-B4D6-AE6903C12CA7}"/>
              </a:ext>
            </a:extLst>
          </p:cNvPr>
          <p:cNvSpPr txBox="1"/>
          <p:nvPr/>
        </p:nvSpPr>
        <p:spPr>
          <a:xfrm>
            <a:off x="478843" y="2053075"/>
            <a:ext cx="218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Movement on screen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A33ACF-1C79-40A3-92D9-64C9D0467489}"/>
              </a:ext>
            </a:extLst>
          </p:cNvPr>
          <p:cNvSpPr txBox="1"/>
          <p:nvPr/>
        </p:nvSpPr>
        <p:spPr>
          <a:xfrm>
            <a:off x="950178" y="3050427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Vary your tone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9DCCEF-CE8F-41A4-8EDB-11276DAA9150}"/>
              </a:ext>
            </a:extLst>
          </p:cNvPr>
          <p:cNvSpPr txBox="1"/>
          <p:nvPr/>
        </p:nvSpPr>
        <p:spPr>
          <a:xfrm>
            <a:off x="1130710" y="437535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Don’t be boring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A159F0-FBA6-4752-B39F-636DCB5BC046}"/>
              </a:ext>
            </a:extLst>
          </p:cNvPr>
          <p:cNvSpPr txBox="1"/>
          <p:nvPr/>
        </p:nvSpPr>
        <p:spPr>
          <a:xfrm>
            <a:off x="4432098" y="430011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 clear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BF9D64-1E9A-4CEE-BBE7-7DCE184C4B1E}"/>
              </a:ext>
            </a:extLst>
          </p:cNvPr>
          <p:cNvSpPr txBox="1"/>
          <p:nvPr/>
        </p:nvSpPr>
        <p:spPr>
          <a:xfrm>
            <a:off x="887512" y="5671409"/>
            <a:ext cx="188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condescend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A4C99B-25E2-450B-9E37-C5607A2A36F7}"/>
              </a:ext>
            </a:extLst>
          </p:cNvPr>
          <p:cNvSpPr txBox="1"/>
          <p:nvPr/>
        </p:nvSpPr>
        <p:spPr>
          <a:xfrm>
            <a:off x="3149673" y="6002155"/>
            <a:ext cx="321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Practical researchers are inferior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21A6B67-96AA-4813-81C9-8533D58F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19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284B26-CCFA-4692-B6CD-57E6C8AFF437}"/>
              </a:ext>
            </a:extLst>
          </p:cNvPr>
          <p:cNvSpPr txBox="1"/>
          <p:nvPr/>
        </p:nvSpPr>
        <p:spPr>
          <a:xfrm>
            <a:off x="7567628" y="4486879"/>
            <a:ext cx="181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Break the 4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 wall</a:t>
            </a:r>
          </a:p>
        </p:txBody>
      </p:sp>
    </p:spTree>
    <p:extLst>
      <p:ext uri="{BB962C8B-B14F-4D97-AF65-F5344CB8AC3E}">
        <p14:creationId xmlns:p14="http://schemas.microsoft.com/office/powerpoint/2010/main" val="9202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2A2-5FB0-44CA-A7D3-ACBBF2DF9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4" y="1339273"/>
            <a:ext cx="9144000" cy="7296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/>
              <a:t>How I Prepare a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D4CB7-A5C6-4B72-BD43-947459199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Shaull Almagor</a:t>
            </a:r>
          </a:p>
          <a:p>
            <a:endParaRPr lang="en-US" dirty="0"/>
          </a:p>
          <a:p>
            <a:r>
              <a:rPr lang="en-US" dirty="0"/>
              <a:t>February 14, 2022</a:t>
            </a:r>
          </a:p>
          <a:p>
            <a:r>
              <a:rPr lang="en-US" dirty="0"/>
              <a:t>LMW@CSL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5164E-DDA3-453D-B78B-C5E79E6D1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2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2A2-5FB0-44CA-A7D3-ACBBF2DF9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64" y="1339280"/>
            <a:ext cx="9144000" cy="12930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/>
              <a:t>How I Prepare a Talk about</a:t>
            </a:r>
            <a:br>
              <a:rPr lang="en-US" sz="4800" dirty="0"/>
            </a:br>
            <a:r>
              <a:rPr lang="en-US" sz="4800" dirty="0"/>
              <a:t>Determinization of One Counter 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D4CB7-A5C6-4B72-BD43-947459199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Shaull Almagor</a:t>
            </a:r>
          </a:p>
          <a:p>
            <a:endParaRPr lang="en-US" dirty="0"/>
          </a:p>
          <a:p>
            <a:r>
              <a:rPr lang="en-US" dirty="0"/>
              <a:t>February 14, 2022</a:t>
            </a:r>
          </a:p>
          <a:p>
            <a:r>
              <a:rPr lang="en-US" dirty="0"/>
              <a:t>LMW@CSL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688A6-999B-4CF6-B427-2361747A6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3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It’s a Show!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6EFE-818D-4CB2-86C6-C1147458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10" y="1387558"/>
            <a:ext cx="9109363" cy="1647247"/>
          </a:xfrm>
        </p:spPr>
        <p:txBody>
          <a:bodyPr/>
          <a:lstStyle/>
          <a:p>
            <a:r>
              <a:rPr lang="en-US" b="1" dirty="0"/>
              <a:t>Think</a:t>
            </a:r>
            <a:r>
              <a:rPr lang="en-US" dirty="0"/>
              <a:t> about the context and audience of the talk.</a:t>
            </a:r>
          </a:p>
          <a:p>
            <a:r>
              <a:rPr lang="en-US" b="1" dirty="0"/>
              <a:t>Think</a:t>
            </a:r>
            <a:r>
              <a:rPr lang="en-US" dirty="0"/>
              <a:t> about what you want to achieve in the talk, and how.</a:t>
            </a:r>
          </a:p>
          <a:p>
            <a:r>
              <a:rPr lang="en-US" b="1" dirty="0"/>
              <a:t>Plan</a:t>
            </a:r>
            <a:r>
              <a:rPr lang="en-US" dirty="0"/>
              <a:t> the presentation. Practice it. Rehearse it.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3D87F89-B49A-478B-9244-FCF903CF8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09" y="786384"/>
            <a:ext cx="8001693" cy="56392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17E523-BA2C-4FDB-88A0-209EBFB34635}"/>
              </a:ext>
            </a:extLst>
          </p:cNvPr>
          <p:cNvSpPr txBox="1">
            <a:spLocks/>
          </p:cNvSpPr>
          <p:nvPr/>
        </p:nvSpPr>
        <p:spPr>
          <a:xfrm>
            <a:off x="154709" y="3903259"/>
            <a:ext cx="9109363" cy="2194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Comedy</a:t>
            </a:r>
          </a:p>
          <a:p>
            <a:r>
              <a:rPr lang="en-US" dirty="0"/>
              <a:t>Standup</a:t>
            </a:r>
          </a:p>
          <a:p>
            <a:r>
              <a:rPr lang="en-US" dirty="0"/>
              <a:t>Drama</a:t>
            </a:r>
          </a:p>
          <a:p>
            <a:r>
              <a:rPr lang="en-US" dirty="0"/>
              <a:t>Thriller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5D7F7-30D8-44AD-8D90-8046230FADFB}"/>
              </a:ext>
            </a:extLst>
          </p:cNvPr>
          <p:cNvSpPr txBox="1"/>
          <p:nvPr/>
        </p:nvSpPr>
        <p:spPr>
          <a:xfrm>
            <a:off x="154709" y="3313642"/>
            <a:ext cx="607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kind of show will you put on?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56567F67-3359-4733-AF03-DAC7B8584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00655" y="3898417"/>
            <a:ext cx="1905000" cy="169545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476E083-CCC6-4263-9681-B46106E8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4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B2419-1638-4099-AAF2-C38C41B7437A}"/>
              </a:ext>
            </a:extLst>
          </p:cNvPr>
          <p:cNvSpPr txBox="1"/>
          <p:nvPr/>
        </p:nvSpPr>
        <p:spPr>
          <a:xfrm>
            <a:off x="154709" y="794584"/>
            <a:ext cx="731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talk is a show, I’m the director and writer.</a:t>
            </a:r>
          </a:p>
        </p:txBody>
      </p:sp>
    </p:spTree>
    <p:extLst>
      <p:ext uri="{BB962C8B-B14F-4D97-AF65-F5344CB8AC3E}">
        <p14:creationId xmlns:p14="http://schemas.microsoft.com/office/powerpoint/2010/main" val="29746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3F87F5D-8ECD-4B18-A746-292B424573DA}"/>
              </a:ext>
            </a:extLst>
          </p:cNvPr>
          <p:cNvSpPr txBox="1">
            <a:spLocks/>
          </p:cNvSpPr>
          <p:nvPr/>
        </p:nvSpPr>
        <p:spPr>
          <a:xfrm>
            <a:off x="0" y="-216"/>
            <a:ext cx="12192000" cy="67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 I Want To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6EFE-818D-4CB2-86C6-C1147458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38" y="1179677"/>
            <a:ext cx="7641508" cy="1376712"/>
          </a:xfrm>
        </p:spPr>
        <p:txBody>
          <a:bodyPr/>
          <a:lstStyle/>
          <a:p>
            <a:r>
              <a:rPr lang="en-US" sz="2400" dirty="0"/>
              <a:t>Hmm. That’s quite nice.</a:t>
            </a:r>
          </a:p>
          <a:p>
            <a:r>
              <a:rPr lang="en-US" sz="2400" dirty="0"/>
              <a:t>I hadn’t thought of that.</a:t>
            </a:r>
          </a:p>
          <a:p>
            <a:r>
              <a:rPr lang="en-US" sz="2400" dirty="0"/>
              <a:t>I should remember this technique/this result/this person.</a:t>
            </a:r>
          </a:p>
          <a:p>
            <a:endParaRPr lang="en-US" sz="2400" dirty="0"/>
          </a:p>
        </p:txBody>
      </p:sp>
      <p:pic>
        <p:nvPicPr>
          <p:cNvPr id="9" name="Picture 8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4A8044A3-C8FD-4F6A-B8F9-77321669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14" y="3429000"/>
            <a:ext cx="1402705" cy="3318928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AEC2AFB3-1E86-486F-9064-F9EF4ED31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19" y="3447746"/>
            <a:ext cx="5269166" cy="3298773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C00B6E34-AB2F-4179-B33F-9DCF7388C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82" y="3447746"/>
            <a:ext cx="5279703" cy="329877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E4F9B92-2055-4F4C-9B59-E51E23ABF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0" y="3983048"/>
            <a:ext cx="2422976" cy="2723261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8E08EA-4079-4B71-9569-FD34EF38E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47" y="3479876"/>
            <a:ext cx="5236082" cy="32642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D233C0-091C-4883-9678-F988E93DF7D9}"/>
              </a:ext>
            </a:extLst>
          </p:cNvPr>
          <p:cNvSpPr txBox="1"/>
          <p:nvPr/>
        </p:nvSpPr>
        <p:spPr>
          <a:xfrm>
            <a:off x="175137" y="765136"/>
            <a:ext cx="377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want the audience to think: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C85CD-D527-4376-B914-C461820657B0}"/>
              </a:ext>
            </a:extLst>
          </p:cNvPr>
          <p:cNvSpPr txBox="1"/>
          <p:nvPr/>
        </p:nvSpPr>
        <p:spPr>
          <a:xfrm>
            <a:off x="175137" y="2556389"/>
            <a:ext cx="381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Something that would </a:t>
            </a:r>
            <a:r>
              <a:rPr lang="en-US" sz="2400" b="1" dirty="0">
                <a:solidFill>
                  <a:srgbClr val="0070C0"/>
                </a:solidFill>
              </a:rPr>
              <a:t>linger</a:t>
            </a:r>
            <a:r>
              <a:rPr lang="en-US" sz="2400" dirty="0"/>
              <a:t>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392FF9D-EF78-4DD0-A845-D9FBD092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5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6953 -0.32477 C 0.20482 -0.39792 0.25781 -0.43727 0.31354 -0.43727 C 0.37669 -0.43727 0.42747 -0.39792 0.46276 -0.32477 L 0.63229 3.33333E-6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-2187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Contents Should I Choose?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242266C-8610-4298-AC2D-AD080FAF5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6" y="2242738"/>
            <a:ext cx="2422976" cy="272326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26DBE5B-CBEB-47D5-B5D5-70E1D09C3463}"/>
              </a:ext>
            </a:extLst>
          </p:cNvPr>
          <p:cNvGrpSpPr/>
          <p:nvPr/>
        </p:nvGrpSpPr>
        <p:grpSpPr>
          <a:xfrm>
            <a:off x="2675182" y="1514168"/>
            <a:ext cx="4540587" cy="1052475"/>
            <a:chOff x="2675182" y="1514168"/>
            <a:chExt cx="4540587" cy="1052475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E679B9B0-8D10-4A39-81D0-F7F26DBDC3B4}"/>
                </a:ext>
              </a:extLst>
            </p:cNvPr>
            <p:cNvSpPr/>
            <p:nvPr/>
          </p:nvSpPr>
          <p:spPr>
            <a:xfrm rot="20235835">
              <a:off x="2675182" y="2114360"/>
              <a:ext cx="2107896" cy="452283"/>
            </a:xfrm>
            <a:prstGeom prst="rightArrow">
              <a:avLst>
                <a:gd name="adj1" fmla="val 3695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A3350B-3690-4167-A268-E50C6456BB1B}"/>
                </a:ext>
              </a:extLst>
            </p:cNvPr>
            <p:cNvSpPr txBox="1"/>
            <p:nvPr/>
          </p:nvSpPr>
          <p:spPr>
            <a:xfrm>
              <a:off x="4788310" y="1514168"/>
              <a:ext cx="2427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</a:rPr>
                <a:t>Motivations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0F4EA5-C76B-4073-81AC-1352BDC6A5A0}"/>
              </a:ext>
            </a:extLst>
          </p:cNvPr>
          <p:cNvGrpSpPr/>
          <p:nvPr/>
        </p:nvGrpSpPr>
        <p:grpSpPr>
          <a:xfrm>
            <a:off x="2810354" y="2542484"/>
            <a:ext cx="4192792" cy="797905"/>
            <a:chOff x="2810354" y="2542484"/>
            <a:chExt cx="4192792" cy="797905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A160BE55-A4B8-4AF1-B948-4C7A83363C20}"/>
                </a:ext>
              </a:extLst>
            </p:cNvPr>
            <p:cNvSpPr/>
            <p:nvPr/>
          </p:nvSpPr>
          <p:spPr>
            <a:xfrm rot="20865991">
              <a:off x="2810354" y="2888106"/>
              <a:ext cx="1913459" cy="452283"/>
            </a:xfrm>
            <a:prstGeom prst="rightArrow">
              <a:avLst>
                <a:gd name="adj1" fmla="val 3695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60212A-6301-430E-A88B-601E676BAD46}"/>
                </a:ext>
              </a:extLst>
            </p:cNvPr>
            <p:cNvSpPr txBox="1"/>
            <p:nvPr/>
          </p:nvSpPr>
          <p:spPr>
            <a:xfrm>
              <a:off x="4788309" y="2542484"/>
              <a:ext cx="22148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B050"/>
                  </a:solidFill>
                </a:rPr>
                <a:t>Definitions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743AF7-2BEA-4920-931A-3EF10E323A99}"/>
              </a:ext>
            </a:extLst>
          </p:cNvPr>
          <p:cNvGrpSpPr/>
          <p:nvPr/>
        </p:nvGrpSpPr>
        <p:grpSpPr>
          <a:xfrm>
            <a:off x="2834346" y="3570800"/>
            <a:ext cx="4011257" cy="646331"/>
            <a:chOff x="2834346" y="3570800"/>
            <a:chExt cx="4011257" cy="646331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6556AD1-BF80-47B4-8D17-143670FE16C4}"/>
                </a:ext>
              </a:extLst>
            </p:cNvPr>
            <p:cNvSpPr/>
            <p:nvPr/>
          </p:nvSpPr>
          <p:spPr>
            <a:xfrm rot="291474">
              <a:off x="2834346" y="3598631"/>
              <a:ext cx="1842022" cy="452283"/>
            </a:xfrm>
            <a:prstGeom prst="rightArrow">
              <a:avLst>
                <a:gd name="adj1" fmla="val 3695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6584B8-A568-4183-8506-216A9F5AE4E8}"/>
                </a:ext>
              </a:extLst>
            </p:cNvPr>
            <p:cNvSpPr txBox="1"/>
            <p:nvPr/>
          </p:nvSpPr>
          <p:spPr>
            <a:xfrm>
              <a:off x="4788309" y="3570800"/>
              <a:ext cx="2057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Theorems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B00362-2F30-41AA-B835-A3972A3A5A50}"/>
              </a:ext>
            </a:extLst>
          </p:cNvPr>
          <p:cNvGrpSpPr/>
          <p:nvPr/>
        </p:nvGrpSpPr>
        <p:grpSpPr>
          <a:xfrm>
            <a:off x="2772907" y="4310956"/>
            <a:ext cx="4292628" cy="934491"/>
            <a:chOff x="2772907" y="4310956"/>
            <a:chExt cx="4292628" cy="934491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FC7A769-9C2F-41E0-AAFF-3F0DEFB4D269}"/>
                </a:ext>
              </a:extLst>
            </p:cNvPr>
            <p:cNvSpPr/>
            <p:nvPr/>
          </p:nvSpPr>
          <p:spPr>
            <a:xfrm rot="1317075">
              <a:off x="2772907" y="4310956"/>
              <a:ext cx="1991951" cy="452283"/>
            </a:xfrm>
            <a:prstGeom prst="rightArrow">
              <a:avLst>
                <a:gd name="adj1" fmla="val 3695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3B96B0-1BC1-47D0-88DE-86372EC1E6C3}"/>
                </a:ext>
              </a:extLst>
            </p:cNvPr>
            <p:cNvSpPr txBox="1"/>
            <p:nvPr/>
          </p:nvSpPr>
          <p:spPr>
            <a:xfrm>
              <a:off x="4788309" y="4599116"/>
              <a:ext cx="2277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7030A0"/>
                  </a:solidFill>
                </a:rPr>
                <a:t>Techniques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EE2010-1C31-4E64-AD66-C0889183E5B8}"/>
              </a:ext>
            </a:extLst>
          </p:cNvPr>
          <p:cNvSpPr txBox="1"/>
          <p:nvPr/>
        </p:nvSpPr>
        <p:spPr>
          <a:xfrm>
            <a:off x="4788309" y="5627432"/>
            <a:ext cx="401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Experimental results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2CB4430-A016-4B1A-9BB6-0AC39339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6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What Contents to Choose (OCN)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6EFE-818D-4CB2-86C6-C1147458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10" y="2086799"/>
            <a:ext cx="9109363" cy="2684402"/>
          </a:xfrm>
        </p:spPr>
        <p:txBody>
          <a:bodyPr/>
          <a:lstStyle/>
          <a:p>
            <a:r>
              <a:rPr lang="en-US" dirty="0"/>
              <a:t>OCNs – not everyone are familiar with them.</a:t>
            </a:r>
          </a:p>
          <a:p>
            <a:r>
              <a:rPr lang="en-US" dirty="0"/>
              <a:t>The main contributions:</a:t>
            </a:r>
          </a:p>
          <a:p>
            <a:pPr lvl="1"/>
            <a:r>
              <a:rPr lang="en-US" dirty="0"/>
              <a:t>Notions of determinization – </a:t>
            </a:r>
            <a:r>
              <a:rPr lang="en-US" dirty="0">
                <a:solidFill>
                  <a:srgbClr val="00B050"/>
                </a:solidFill>
              </a:rPr>
              <a:t>Definitions</a:t>
            </a:r>
            <a:r>
              <a:rPr lang="en-US" dirty="0"/>
              <a:t> / </a:t>
            </a:r>
            <a:r>
              <a:rPr lang="en-US" dirty="0">
                <a:solidFill>
                  <a:srgbClr val="C00000"/>
                </a:solidFill>
              </a:rPr>
              <a:t>Motivations</a:t>
            </a:r>
          </a:p>
          <a:p>
            <a:pPr lvl="1"/>
            <a:r>
              <a:rPr lang="en-US" dirty="0"/>
              <a:t>Preliminary observations about them – </a:t>
            </a:r>
            <a:r>
              <a:rPr lang="en-US" dirty="0">
                <a:solidFill>
                  <a:srgbClr val="0070C0"/>
                </a:solidFill>
              </a:rPr>
              <a:t>Theorems</a:t>
            </a:r>
          </a:p>
          <a:p>
            <a:pPr lvl="1"/>
            <a:r>
              <a:rPr lang="en-US" dirty="0"/>
              <a:t>Undecidability results – </a:t>
            </a:r>
            <a:r>
              <a:rPr lang="en-US" dirty="0">
                <a:solidFill>
                  <a:srgbClr val="0070C0"/>
                </a:solidFill>
              </a:rPr>
              <a:t>Theorems</a:t>
            </a:r>
          </a:p>
          <a:p>
            <a:pPr lvl="1"/>
            <a:r>
              <a:rPr lang="en-US" dirty="0"/>
              <a:t>Decidability of a fragment – </a:t>
            </a:r>
            <a:r>
              <a:rPr lang="en-US" dirty="0">
                <a:solidFill>
                  <a:srgbClr val="7030A0"/>
                </a:solidFill>
              </a:rPr>
              <a:t>Techniques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9432C6-8A74-4579-9AC6-11BCCD52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7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How Will I Achieve My Intents?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6EFE-818D-4CB2-86C6-C1147458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75" y="2411263"/>
            <a:ext cx="9923354" cy="3016143"/>
          </a:xfrm>
        </p:spPr>
        <p:txBody>
          <a:bodyPr>
            <a:normAutofit/>
          </a:bodyPr>
          <a:lstStyle/>
          <a:p>
            <a:r>
              <a:rPr lang="en-US" dirty="0"/>
              <a:t>This is (</a:t>
            </a:r>
            <a:r>
              <a:rPr lang="en-US" dirty="0">
                <a:solidFill>
                  <a:srgbClr val="FF0000"/>
                </a:solidFill>
              </a:rPr>
              <a:t>arguably</a:t>
            </a:r>
            <a:r>
              <a:rPr lang="en-US" dirty="0"/>
              <a:t>) the most important part.</a:t>
            </a:r>
          </a:p>
          <a:p>
            <a:r>
              <a:rPr lang="en-US" dirty="0"/>
              <a:t>Good presentation can compensate for poorly-chosen contents.</a:t>
            </a:r>
          </a:p>
          <a:p>
            <a:r>
              <a:rPr lang="en-US" b="1" dirty="0"/>
              <a:t>But it shouldn’t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It should </a:t>
            </a:r>
            <a:r>
              <a:rPr lang="en-US" i="1" dirty="0"/>
              <a:t>support</a:t>
            </a:r>
            <a:r>
              <a:rPr lang="en-US" dirty="0"/>
              <a:t> well-planned contents.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4C29C-0FEA-4BA5-96FF-EB9F87CB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8</a:t>
            </a:fld>
            <a:r>
              <a:rPr lang="en-US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A6B6-234F-4F44-A996-605C36E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"/>
            <a:ext cx="12192000" cy="6720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Setting the Stage (OCN)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B450874-257D-406A-A18A-715CF73E0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04" y="5249174"/>
            <a:ext cx="1893665" cy="160364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77FFEC4-6DD9-47E5-B002-715ACA7D9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84" y="5257642"/>
            <a:ext cx="1893665" cy="160392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B4C359D1-480B-4385-91E4-A53BE908563A}"/>
              </a:ext>
            </a:extLst>
          </p:cNvPr>
          <p:cNvGrpSpPr/>
          <p:nvPr/>
        </p:nvGrpSpPr>
        <p:grpSpPr>
          <a:xfrm>
            <a:off x="3282920" y="2253966"/>
            <a:ext cx="5626160" cy="4602572"/>
            <a:chOff x="3282920" y="2253966"/>
            <a:chExt cx="5626160" cy="46025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989A5B-5D96-4750-9059-724D41300945}"/>
                </a:ext>
              </a:extLst>
            </p:cNvPr>
            <p:cNvSpPr/>
            <p:nvPr/>
          </p:nvSpPr>
          <p:spPr>
            <a:xfrm rot="5400000">
              <a:off x="1841415" y="4952288"/>
              <a:ext cx="3653290" cy="15520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60467C-1A5E-46B3-AEDC-2628861825A1}"/>
                </a:ext>
              </a:extLst>
            </p:cNvPr>
            <p:cNvSpPr/>
            <p:nvPr/>
          </p:nvSpPr>
          <p:spPr>
            <a:xfrm rot="5400000">
              <a:off x="6714848" y="4952288"/>
              <a:ext cx="3653290" cy="15520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95591837-959A-4A84-8D6D-60DC9BADD7E0}"/>
                </a:ext>
              </a:extLst>
            </p:cNvPr>
            <p:cNvSpPr/>
            <p:nvPr/>
          </p:nvSpPr>
          <p:spPr>
            <a:xfrm>
              <a:off x="3282920" y="2253966"/>
              <a:ext cx="5626160" cy="1049594"/>
            </a:xfrm>
            <a:prstGeom prst="trapezoid">
              <a:avLst>
                <a:gd name="adj" fmla="val 26155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D9B3B6F-7B40-49EC-A227-F0B5FF67C5FC}"/>
              </a:ext>
            </a:extLst>
          </p:cNvPr>
          <p:cNvGrpSpPr/>
          <p:nvPr/>
        </p:nvGrpSpPr>
        <p:grpSpPr>
          <a:xfrm>
            <a:off x="8815186" y="4921632"/>
            <a:ext cx="1568918" cy="1931185"/>
            <a:chOff x="8815186" y="4921632"/>
            <a:chExt cx="1568918" cy="19311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2F0D0D-F49B-4B89-9A72-2E5449799176}"/>
                </a:ext>
              </a:extLst>
            </p:cNvPr>
            <p:cNvSpPr/>
            <p:nvPr/>
          </p:nvSpPr>
          <p:spPr>
            <a:xfrm>
              <a:off x="9495649" y="5513203"/>
              <a:ext cx="155210" cy="133961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90A83C-5F35-434D-906A-DD14E4509BB3}"/>
                </a:ext>
              </a:extLst>
            </p:cNvPr>
            <p:cNvSpPr/>
            <p:nvPr/>
          </p:nvSpPr>
          <p:spPr>
            <a:xfrm rot="21018111">
              <a:off x="8815186" y="4921632"/>
              <a:ext cx="1568918" cy="67201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trike="sngStrike" dirty="0"/>
                <a:t>Froot </a:t>
              </a:r>
              <a:r>
                <a:rPr lang="en-US" sz="2400" dirty="0"/>
                <a:t>Fruit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C9C9BEB-4413-46F7-823D-3D46BC81A365}"/>
              </a:ext>
            </a:extLst>
          </p:cNvPr>
          <p:cNvGrpSpPr/>
          <p:nvPr/>
        </p:nvGrpSpPr>
        <p:grpSpPr>
          <a:xfrm>
            <a:off x="4412785" y="4118052"/>
            <a:ext cx="908414" cy="532013"/>
            <a:chOff x="4412785" y="4118052"/>
            <a:chExt cx="908414" cy="532013"/>
          </a:xfrm>
        </p:grpSpPr>
        <p:pic>
          <p:nvPicPr>
            <p:cNvPr id="26" name="Graphic 25" descr="Banana with solid fill">
              <a:extLst>
                <a:ext uri="{FF2B5EF4-FFF2-40B4-BE49-F238E27FC236}">
                  <a16:creationId xmlns:a16="http://schemas.microsoft.com/office/drawing/2014/main" id="{543E0AFF-6351-4A95-BE4C-FEAABC6C2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9186" y="4118052"/>
              <a:ext cx="532013" cy="53201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29931E-AA16-4137-8E15-B704E9B8E05D}"/>
                </a:ext>
              </a:extLst>
            </p:cNvPr>
            <p:cNvSpPr txBox="1"/>
            <p:nvPr/>
          </p:nvSpPr>
          <p:spPr>
            <a:xfrm>
              <a:off x="4412785" y="425367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914249-BE87-46A2-899F-2564DA487511}"/>
              </a:ext>
            </a:extLst>
          </p:cNvPr>
          <p:cNvGrpSpPr/>
          <p:nvPr/>
        </p:nvGrpSpPr>
        <p:grpSpPr>
          <a:xfrm>
            <a:off x="4447432" y="4704347"/>
            <a:ext cx="868817" cy="532013"/>
            <a:chOff x="4447432" y="4704347"/>
            <a:chExt cx="868817" cy="532013"/>
          </a:xfrm>
        </p:grpSpPr>
        <p:pic>
          <p:nvPicPr>
            <p:cNvPr id="22" name="Graphic 21" descr="Cherries with solid fill">
              <a:extLst>
                <a:ext uri="{FF2B5EF4-FFF2-40B4-BE49-F238E27FC236}">
                  <a16:creationId xmlns:a16="http://schemas.microsoft.com/office/drawing/2014/main" id="{D350E6F1-B390-4B32-A101-3BDD3D027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84236" y="4704347"/>
              <a:ext cx="532013" cy="53201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ACFF4A-850E-458C-B469-AD0336BF1F24}"/>
                </a:ext>
              </a:extLst>
            </p:cNvPr>
            <p:cNvSpPr txBox="1"/>
            <p:nvPr/>
          </p:nvSpPr>
          <p:spPr>
            <a:xfrm>
              <a:off x="4447432" y="478568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9571826-C912-4AAF-A4E0-48A6F0D6CE26}"/>
              </a:ext>
            </a:extLst>
          </p:cNvPr>
          <p:cNvGrpSpPr/>
          <p:nvPr/>
        </p:nvGrpSpPr>
        <p:grpSpPr>
          <a:xfrm>
            <a:off x="4517964" y="3579882"/>
            <a:ext cx="860117" cy="532013"/>
            <a:chOff x="4517964" y="3579882"/>
            <a:chExt cx="860117" cy="532013"/>
          </a:xfrm>
        </p:grpSpPr>
        <p:pic>
          <p:nvPicPr>
            <p:cNvPr id="24" name="Graphic 23" descr="Avocado with solid fill">
              <a:extLst>
                <a:ext uri="{FF2B5EF4-FFF2-40B4-BE49-F238E27FC236}">
                  <a16:creationId xmlns:a16="http://schemas.microsoft.com/office/drawing/2014/main" id="{EBAF2851-F3E3-4F59-AEB5-F5515D8E8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46068" y="3579882"/>
              <a:ext cx="532013" cy="53201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B88369-7326-4402-A796-B8C45D162A15}"/>
                </a:ext>
              </a:extLst>
            </p:cNvPr>
            <p:cNvSpPr txBox="1"/>
            <p:nvPr/>
          </p:nvSpPr>
          <p:spPr>
            <a:xfrm>
              <a:off x="4517964" y="37180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7D8324-1C16-4725-A68A-94BF6B55D972}"/>
              </a:ext>
            </a:extLst>
          </p:cNvPr>
          <p:cNvGrpSpPr/>
          <p:nvPr/>
        </p:nvGrpSpPr>
        <p:grpSpPr>
          <a:xfrm>
            <a:off x="6820210" y="3591438"/>
            <a:ext cx="977556" cy="532013"/>
            <a:chOff x="6820210" y="3591438"/>
            <a:chExt cx="977556" cy="532013"/>
          </a:xfrm>
        </p:grpSpPr>
        <p:pic>
          <p:nvPicPr>
            <p:cNvPr id="31" name="Graphic 30" descr="Avocado with solid fill">
              <a:extLst>
                <a:ext uri="{FF2B5EF4-FFF2-40B4-BE49-F238E27FC236}">
                  <a16:creationId xmlns:a16="http://schemas.microsoft.com/office/drawing/2014/main" id="{F87A9537-71F9-4AC7-95CA-25544A990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265753" y="3591438"/>
              <a:ext cx="532013" cy="53201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0B427A-7AB3-426C-B57B-0A1A9EAF340B}"/>
                </a:ext>
              </a:extLst>
            </p:cNvPr>
            <p:cNvSpPr txBox="1"/>
            <p:nvPr/>
          </p:nvSpPr>
          <p:spPr>
            <a:xfrm>
              <a:off x="6820210" y="3670457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7CDB41-4B9C-4659-A7F2-7E7716497E5A}"/>
              </a:ext>
            </a:extLst>
          </p:cNvPr>
          <p:cNvGrpSpPr/>
          <p:nvPr/>
        </p:nvGrpSpPr>
        <p:grpSpPr>
          <a:xfrm>
            <a:off x="6867117" y="4715903"/>
            <a:ext cx="868817" cy="532013"/>
            <a:chOff x="6867117" y="4715903"/>
            <a:chExt cx="868817" cy="532013"/>
          </a:xfrm>
        </p:grpSpPr>
        <p:pic>
          <p:nvPicPr>
            <p:cNvPr id="30" name="Graphic 29" descr="Cherries with solid fill">
              <a:extLst>
                <a:ext uri="{FF2B5EF4-FFF2-40B4-BE49-F238E27FC236}">
                  <a16:creationId xmlns:a16="http://schemas.microsoft.com/office/drawing/2014/main" id="{899CF3D8-F61B-4B74-B26F-BF5DE3115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03921" y="4715903"/>
              <a:ext cx="532013" cy="53201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0B01EC-3732-4E89-955E-DB400FF0C488}"/>
                </a:ext>
              </a:extLst>
            </p:cNvPr>
            <p:cNvSpPr txBox="1"/>
            <p:nvPr/>
          </p:nvSpPr>
          <p:spPr>
            <a:xfrm>
              <a:off x="6867117" y="479724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52644E-A4C9-4FD6-AED0-9CEFBB2F5A9E}"/>
              </a:ext>
            </a:extLst>
          </p:cNvPr>
          <p:cNvGrpSpPr/>
          <p:nvPr/>
        </p:nvGrpSpPr>
        <p:grpSpPr>
          <a:xfrm>
            <a:off x="6902383" y="4129608"/>
            <a:ext cx="838501" cy="532013"/>
            <a:chOff x="6902383" y="4129608"/>
            <a:chExt cx="838501" cy="532013"/>
          </a:xfrm>
        </p:grpSpPr>
        <p:pic>
          <p:nvPicPr>
            <p:cNvPr id="32" name="Graphic 31" descr="Banana with solid fill">
              <a:extLst>
                <a:ext uri="{FF2B5EF4-FFF2-40B4-BE49-F238E27FC236}">
                  <a16:creationId xmlns:a16="http://schemas.microsoft.com/office/drawing/2014/main" id="{3EB08CAF-F872-4084-9FA1-2266B8EE0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8871" y="4129608"/>
              <a:ext cx="532013" cy="53201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392641-5C99-451F-98B1-73988D716830}"/>
                </a:ext>
              </a:extLst>
            </p:cNvPr>
            <p:cNvSpPr txBox="1"/>
            <p:nvPr/>
          </p:nvSpPr>
          <p:spPr>
            <a:xfrm>
              <a:off x="6902383" y="42492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1C69F26-71F2-4756-B644-56AAA9F20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4602" y="3518531"/>
            <a:ext cx="4119903" cy="166340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DD7A8E0-169B-44EA-8028-FAB552598ACD}"/>
              </a:ext>
            </a:extLst>
          </p:cNvPr>
          <p:cNvGrpSpPr/>
          <p:nvPr/>
        </p:nvGrpSpPr>
        <p:grpSpPr>
          <a:xfrm>
            <a:off x="8463888" y="3698198"/>
            <a:ext cx="2753263" cy="1049594"/>
            <a:chOff x="8463888" y="3698198"/>
            <a:chExt cx="2753263" cy="1049594"/>
          </a:xfrm>
        </p:grpSpPr>
        <p:sp>
          <p:nvSpPr>
            <p:cNvPr id="40" name="Speech Bubble: Oval 39">
              <a:extLst>
                <a:ext uri="{FF2B5EF4-FFF2-40B4-BE49-F238E27FC236}">
                  <a16:creationId xmlns:a16="http://schemas.microsoft.com/office/drawing/2014/main" id="{7629AA5C-7A5F-4DE4-B211-DCD1492A2AE4}"/>
                </a:ext>
              </a:extLst>
            </p:cNvPr>
            <p:cNvSpPr/>
            <p:nvPr/>
          </p:nvSpPr>
          <p:spPr>
            <a:xfrm>
              <a:off x="8463888" y="3698198"/>
              <a:ext cx="2753263" cy="1049594"/>
            </a:xfrm>
            <a:prstGeom prst="wedgeEllipseCallout">
              <a:avLst>
                <a:gd name="adj1" fmla="val -85458"/>
                <a:gd name="adj2" fmla="val 156137"/>
              </a:avLst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 descr="Surf with solid fill">
              <a:extLst>
                <a:ext uri="{FF2B5EF4-FFF2-40B4-BE49-F238E27FC236}">
                  <a16:creationId xmlns:a16="http://schemas.microsoft.com/office/drawing/2014/main" id="{41983617-BEE1-440C-9FEB-58EDFE188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254811" y="3782144"/>
              <a:ext cx="914400" cy="914400"/>
            </a:xfrm>
            <a:prstGeom prst="rect">
              <a:avLst/>
            </a:prstGeom>
          </p:spPr>
        </p:pic>
      </p:grpSp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2D88BF91-0DBB-4200-968F-D90315C5AD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0" y="5208741"/>
            <a:ext cx="1905545" cy="1616617"/>
          </a:xfrm>
          <a:prstGeom prst="rect">
            <a:avLst/>
          </a:prstGeom>
        </p:spPr>
      </p:pic>
      <p:pic>
        <p:nvPicPr>
          <p:cNvPr id="55" name="Graphic 54" descr="Smoking with solid fill">
            <a:extLst>
              <a:ext uri="{FF2B5EF4-FFF2-40B4-BE49-F238E27FC236}">
                <a16:creationId xmlns:a16="http://schemas.microsoft.com/office/drawing/2014/main" id="{4231B89C-1D81-4167-B50B-5FA4A71713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143107">
            <a:off x="1967925" y="5347642"/>
            <a:ext cx="914400" cy="914400"/>
          </a:xfrm>
          <a:prstGeom prst="rect">
            <a:avLst/>
          </a:prstGeom>
        </p:spPr>
      </p:pic>
      <p:pic>
        <p:nvPicPr>
          <p:cNvPr id="57" name="Graphic 56" descr="Dim (Smaller Sun) with solid fill">
            <a:extLst>
              <a:ext uri="{FF2B5EF4-FFF2-40B4-BE49-F238E27FC236}">
                <a16:creationId xmlns:a16="http://schemas.microsoft.com/office/drawing/2014/main" id="{4FA64188-ABA9-46A8-ACCA-F28CB49BEB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62937" y="4919011"/>
            <a:ext cx="495128" cy="49512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B9E50FF-7081-4D3E-BDA4-C1D8A06157DC}"/>
              </a:ext>
            </a:extLst>
          </p:cNvPr>
          <p:cNvSpPr txBox="1"/>
          <p:nvPr/>
        </p:nvSpPr>
        <p:spPr>
          <a:xfrm>
            <a:off x="2572488" y="498166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D91398-8366-4C97-85EB-3E4814FF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D196-E4C2-48C1-8CA8-D1653BE134DA}" type="slidenum">
              <a:rPr lang="en-US" smtClean="0"/>
              <a:pPr/>
              <a:t>9</a:t>
            </a:fld>
            <a:r>
              <a:rPr lang="en-US"/>
              <a:t> of 19</a:t>
            </a:r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6FD669A-617B-4504-91C3-3C7D52C58482}"/>
              </a:ext>
            </a:extLst>
          </p:cNvPr>
          <p:cNvSpPr/>
          <p:nvPr/>
        </p:nvSpPr>
        <p:spPr>
          <a:xfrm>
            <a:off x="1168983" y="3303560"/>
            <a:ext cx="2085496" cy="1049594"/>
          </a:xfrm>
          <a:prstGeom prst="wedgeRoundRectCallout">
            <a:avLst>
              <a:gd name="adj1" fmla="val 103632"/>
              <a:gd name="adj2" fmla="val 198331"/>
              <a:gd name="adj3" fmla="val 16667"/>
            </a:avLst>
          </a:prstGeom>
          <a:solidFill>
            <a:srgbClr val="FF0000">
              <a:alpha val="24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Badge Cross with solid fill">
            <a:extLst>
              <a:ext uri="{FF2B5EF4-FFF2-40B4-BE49-F238E27FC236}">
                <a16:creationId xmlns:a16="http://schemas.microsoft.com/office/drawing/2014/main" id="{B33AAE99-1151-4472-B267-7859B6FDB9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94191" y="3371157"/>
            <a:ext cx="914400" cy="914400"/>
          </a:xfrm>
          <a:prstGeom prst="rect">
            <a:avLst/>
          </a:prstGeom>
        </p:spPr>
      </p:pic>
      <p:pic>
        <p:nvPicPr>
          <p:cNvPr id="20" name="Graphic 19" descr="Badge Tick1 with solid fill">
            <a:extLst>
              <a:ext uri="{FF2B5EF4-FFF2-40B4-BE49-F238E27FC236}">
                <a16:creationId xmlns:a16="http://schemas.microsoft.com/office/drawing/2014/main" id="{24872532-36E7-417A-8519-D6544469D1D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70470" y="3732286"/>
            <a:ext cx="567554" cy="567554"/>
          </a:xfrm>
          <a:prstGeom prst="rect">
            <a:avLst/>
          </a:prstGeom>
        </p:spPr>
      </p:pic>
      <p:pic>
        <p:nvPicPr>
          <p:cNvPr id="52" name="Graphic 51" descr="Badge Cross with solid fill">
            <a:extLst>
              <a:ext uri="{FF2B5EF4-FFF2-40B4-BE49-F238E27FC236}">
                <a16:creationId xmlns:a16="http://schemas.microsoft.com/office/drawing/2014/main" id="{8E336E62-E293-462C-8D9F-9F4B8A930E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46594" y="3694085"/>
            <a:ext cx="598614" cy="598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5120C7-0646-4B88-A5AC-E831D3ED395F}"/>
                  </a:ext>
                </a:extLst>
              </p:cNvPr>
              <p:cNvSpPr txBox="1"/>
              <p:nvPr/>
            </p:nvSpPr>
            <p:spPr>
              <a:xfrm>
                <a:off x="2548505" y="3395403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5120C7-0646-4B88-A5AC-E831D3ED3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05" y="3395403"/>
                <a:ext cx="60305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D93372-F49B-4E7F-99C0-1BD94DA3E3EC}"/>
                  </a:ext>
                </a:extLst>
              </p:cNvPr>
              <p:cNvSpPr txBox="1"/>
              <p:nvPr/>
            </p:nvSpPr>
            <p:spPr>
              <a:xfrm>
                <a:off x="1303144" y="3395403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D93372-F49B-4E7F-99C0-1BD94DA3E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4" y="3395403"/>
                <a:ext cx="603050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" grpId="0" animBg="1"/>
      <p:bldP spid="10" grpId="1" animBg="1"/>
      <p:bldP spid="10" grpId="2" animBg="1"/>
      <p:bldP spid="21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2245</TotalTime>
  <Words>892</Words>
  <Application>Microsoft Office PowerPoint</Application>
  <PresentationFormat>Widescreen</PresentationFormat>
  <Paragraphs>238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Cambria Math</vt:lpstr>
      <vt:lpstr>Office Theme</vt:lpstr>
      <vt:lpstr>How to Prepare a Talk</vt:lpstr>
      <vt:lpstr>How I Prepare a Talk</vt:lpstr>
      <vt:lpstr>How I Prepare a Talk about Determinization of One Counter Nets</vt:lpstr>
      <vt:lpstr>It’s a Show!</vt:lpstr>
      <vt:lpstr>PowerPoint Presentation</vt:lpstr>
      <vt:lpstr>What Contents Should I Choose?</vt:lpstr>
      <vt:lpstr>What Contents to Choose (OCN)</vt:lpstr>
      <vt:lpstr>How Will I Achieve My Intents?</vt:lpstr>
      <vt:lpstr>Setting the Stage (OCN)</vt:lpstr>
      <vt:lpstr>Setting the Stage</vt:lpstr>
      <vt:lpstr>Go Crazy!</vt:lpstr>
      <vt:lpstr>Definitions of Determinizability (OCN)</vt:lpstr>
      <vt:lpstr>Separating the Definitions</vt:lpstr>
      <vt:lpstr>Presenting Easy Results</vt:lpstr>
      <vt:lpstr>Results (OCN)</vt:lpstr>
      <vt:lpstr>Showing Results</vt:lpstr>
      <vt:lpstr>∃-det is Undecidable (OCN)</vt:lpstr>
      <vt:lpstr>How to Wrap Up (I’m not wrapping up yet)</vt:lpstr>
      <vt:lpstr>Wrap Up (for real)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Prepare a Talk</dc:title>
  <dc:creator>Shaull</dc:creator>
  <cp:lastModifiedBy>Shaull Almagor</cp:lastModifiedBy>
  <cp:revision>389</cp:revision>
  <dcterms:created xsi:type="dcterms:W3CDTF">2022-02-10T20:18:53Z</dcterms:created>
  <dcterms:modified xsi:type="dcterms:W3CDTF">2022-02-22T14:17:20Z</dcterms:modified>
</cp:coreProperties>
</file>